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56" r:id="rId5"/>
    <p:sldId id="270" r:id="rId6"/>
    <p:sldId id="257" r:id="rId7"/>
    <p:sldId id="264" r:id="rId8"/>
    <p:sldId id="263" r:id="rId9"/>
    <p:sldId id="258" r:id="rId10"/>
    <p:sldId id="259" r:id="rId11"/>
    <p:sldId id="268" r:id="rId12"/>
    <p:sldId id="266" r:id="rId13"/>
    <p:sldId id="267" r:id="rId14"/>
    <p:sldId id="260" r:id="rId15"/>
    <p:sldId id="261" r:id="rId16"/>
    <p:sldId id="269" r:id="rId17"/>
    <p:sldId id="26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0E76E2-FBCD-4446-A474-30AC647E2FE6}" v="373" dt="2023-05-31T08:26:53.0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72680" autoAdjust="0"/>
  </p:normalViewPr>
  <p:slideViewPr>
    <p:cSldViewPr snapToGrid="0">
      <p:cViewPr varScale="1">
        <p:scale>
          <a:sx n="83" d="100"/>
          <a:sy n="83" d="100"/>
        </p:scale>
        <p:origin x="138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12AFFA-C622-4353-AA49-C71ED863C24B}"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NZ"/>
        </a:p>
      </dgm:t>
    </dgm:pt>
    <dgm:pt modelId="{7D2724C4-EC44-40A2-9F7F-E948BDEDFFDD}">
      <dgm:prSet phldrT="[Text]"/>
      <dgm:spPr/>
      <dgm:t>
        <a:bodyPr/>
        <a:lstStyle/>
        <a:p>
          <a:r>
            <a:rPr lang="mi-NZ" dirty="0"/>
            <a:t>Establish co-design team</a:t>
          </a:r>
          <a:endParaRPr lang="en-NZ" dirty="0"/>
        </a:p>
      </dgm:t>
    </dgm:pt>
    <dgm:pt modelId="{90FB4EE2-0BA2-4576-92E0-8A2792F10A0D}" type="parTrans" cxnId="{7927F084-1457-4E4B-8F84-3FC795C15593}">
      <dgm:prSet/>
      <dgm:spPr/>
      <dgm:t>
        <a:bodyPr/>
        <a:lstStyle/>
        <a:p>
          <a:endParaRPr lang="en-NZ"/>
        </a:p>
      </dgm:t>
    </dgm:pt>
    <dgm:pt modelId="{B35A18B7-556D-445B-814E-E7942EB99454}" type="sibTrans" cxnId="{7927F084-1457-4E4B-8F84-3FC795C15593}">
      <dgm:prSet/>
      <dgm:spPr/>
      <dgm:t>
        <a:bodyPr/>
        <a:lstStyle/>
        <a:p>
          <a:endParaRPr lang="en-NZ"/>
        </a:p>
      </dgm:t>
    </dgm:pt>
    <dgm:pt modelId="{B5D722FA-30BB-4DD5-8036-0C8008919F85}">
      <dgm:prSet phldrT="[Text]"/>
      <dgm:spPr/>
      <dgm:t>
        <a:bodyPr/>
        <a:lstStyle/>
        <a:p>
          <a:r>
            <a:rPr lang="mi-NZ" dirty="0"/>
            <a:t>Focus groups</a:t>
          </a:r>
          <a:endParaRPr lang="en-NZ" dirty="0"/>
        </a:p>
      </dgm:t>
    </dgm:pt>
    <dgm:pt modelId="{AB886EAD-03F3-4C3E-AB02-B901FF514BED}" type="parTrans" cxnId="{84164CDC-BC7C-41F7-B662-40BFE01B5763}">
      <dgm:prSet/>
      <dgm:spPr/>
      <dgm:t>
        <a:bodyPr/>
        <a:lstStyle/>
        <a:p>
          <a:endParaRPr lang="en-NZ"/>
        </a:p>
      </dgm:t>
    </dgm:pt>
    <dgm:pt modelId="{6BA27DF5-9C25-4D4E-B845-C1F9A76CEF85}" type="sibTrans" cxnId="{84164CDC-BC7C-41F7-B662-40BFE01B5763}">
      <dgm:prSet/>
      <dgm:spPr/>
      <dgm:t>
        <a:bodyPr/>
        <a:lstStyle/>
        <a:p>
          <a:endParaRPr lang="en-NZ"/>
        </a:p>
      </dgm:t>
    </dgm:pt>
    <dgm:pt modelId="{9FDDB105-5C6F-4236-986F-991F1D61229D}">
      <dgm:prSet phldrT="[Text]"/>
      <dgm:spPr/>
      <dgm:t>
        <a:bodyPr/>
        <a:lstStyle/>
        <a:p>
          <a:r>
            <a:rPr lang="mi-NZ" dirty="0"/>
            <a:t>Workshop to establish principles/recommendations</a:t>
          </a:r>
          <a:endParaRPr lang="en-NZ" dirty="0"/>
        </a:p>
      </dgm:t>
    </dgm:pt>
    <dgm:pt modelId="{CB85F992-D6F5-4EEF-9CC2-DD3A4DD39C15}" type="parTrans" cxnId="{74604621-0FAA-4EC8-93FC-A7C0896DC3D5}">
      <dgm:prSet/>
      <dgm:spPr/>
      <dgm:t>
        <a:bodyPr/>
        <a:lstStyle/>
        <a:p>
          <a:endParaRPr lang="en-NZ"/>
        </a:p>
      </dgm:t>
    </dgm:pt>
    <dgm:pt modelId="{C0EC7E7D-656A-41C8-8D25-AB82B0D21D48}" type="sibTrans" cxnId="{74604621-0FAA-4EC8-93FC-A7C0896DC3D5}">
      <dgm:prSet/>
      <dgm:spPr/>
      <dgm:t>
        <a:bodyPr/>
        <a:lstStyle/>
        <a:p>
          <a:endParaRPr lang="en-NZ"/>
        </a:p>
      </dgm:t>
    </dgm:pt>
    <dgm:pt modelId="{83E7477A-949D-40EA-BEFC-D9DE4CBEBC11}" type="pres">
      <dgm:prSet presAssocID="{6A12AFFA-C622-4353-AA49-C71ED863C24B}" presName="Name0" presStyleCnt="0">
        <dgm:presLayoutVars>
          <dgm:chMax val="7"/>
          <dgm:chPref val="7"/>
          <dgm:dir/>
        </dgm:presLayoutVars>
      </dgm:prSet>
      <dgm:spPr/>
    </dgm:pt>
    <dgm:pt modelId="{EE8D72C1-BDDE-4E47-8F90-3DD953C101E0}" type="pres">
      <dgm:prSet presAssocID="{6A12AFFA-C622-4353-AA49-C71ED863C24B}" presName="Name1" presStyleCnt="0"/>
      <dgm:spPr/>
    </dgm:pt>
    <dgm:pt modelId="{44E3F4AE-ADB7-4A47-A964-1E5D5C5863C5}" type="pres">
      <dgm:prSet presAssocID="{6A12AFFA-C622-4353-AA49-C71ED863C24B}" presName="cycle" presStyleCnt="0"/>
      <dgm:spPr/>
    </dgm:pt>
    <dgm:pt modelId="{6CAAF62A-2FD3-4CBA-A912-F7EF19DA1E1A}" type="pres">
      <dgm:prSet presAssocID="{6A12AFFA-C622-4353-AA49-C71ED863C24B}" presName="srcNode" presStyleLbl="node1" presStyleIdx="0" presStyleCnt="3"/>
      <dgm:spPr/>
    </dgm:pt>
    <dgm:pt modelId="{574976A0-DD88-4B3F-A5BE-4066BF54F41B}" type="pres">
      <dgm:prSet presAssocID="{6A12AFFA-C622-4353-AA49-C71ED863C24B}" presName="conn" presStyleLbl="parChTrans1D2" presStyleIdx="0" presStyleCnt="1"/>
      <dgm:spPr/>
    </dgm:pt>
    <dgm:pt modelId="{94C574FD-D1EC-4794-8E45-FE17F0BC0C14}" type="pres">
      <dgm:prSet presAssocID="{6A12AFFA-C622-4353-AA49-C71ED863C24B}" presName="extraNode" presStyleLbl="node1" presStyleIdx="0" presStyleCnt="3"/>
      <dgm:spPr/>
    </dgm:pt>
    <dgm:pt modelId="{F577EC0E-9AB4-4631-84DD-97AE951A59F5}" type="pres">
      <dgm:prSet presAssocID="{6A12AFFA-C622-4353-AA49-C71ED863C24B}" presName="dstNode" presStyleLbl="node1" presStyleIdx="0" presStyleCnt="3"/>
      <dgm:spPr/>
    </dgm:pt>
    <dgm:pt modelId="{CF1FEE19-5154-4312-AB25-996C54FCC88A}" type="pres">
      <dgm:prSet presAssocID="{7D2724C4-EC44-40A2-9F7F-E948BDEDFFDD}" presName="text_1" presStyleLbl="node1" presStyleIdx="0" presStyleCnt="3">
        <dgm:presLayoutVars>
          <dgm:bulletEnabled val="1"/>
        </dgm:presLayoutVars>
      </dgm:prSet>
      <dgm:spPr/>
    </dgm:pt>
    <dgm:pt modelId="{FCBC2842-CA91-4674-8607-2784E77617D6}" type="pres">
      <dgm:prSet presAssocID="{7D2724C4-EC44-40A2-9F7F-E948BDEDFFDD}" presName="accent_1" presStyleCnt="0"/>
      <dgm:spPr/>
    </dgm:pt>
    <dgm:pt modelId="{8DCC04A7-20CB-43D3-88F2-75F8A79179AC}" type="pres">
      <dgm:prSet presAssocID="{7D2724C4-EC44-40A2-9F7F-E948BDEDFFDD}" presName="accentRepeatNode" presStyleLbl="solidFgAcc1" presStyleIdx="0" presStyleCnt="3"/>
      <dgm:spPr/>
    </dgm:pt>
    <dgm:pt modelId="{D6DBD380-1FFF-47AC-B22F-A8202C33870E}" type="pres">
      <dgm:prSet presAssocID="{B5D722FA-30BB-4DD5-8036-0C8008919F85}" presName="text_2" presStyleLbl="node1" presStyleIdx="1" presStyleCnt="3">
        <dgm:presLayoutVars>
          <dgm:bulletEnabled val="1"/>
        </dgm:presLayoutVars>
      </dgm:prSet>
      <dgm:spPr/>
    </dgm:pt>
    <dgm:pt modelId="{3219EAE3-C0BD-466A-8367-EA6726BE4C6C}" type="pres">
      <dgm:prSet presAssocID="{B5D722FA-30BB-4DD5-8036-0C8008919F85}" presName="accent_2" presStyleCnt="0"/>
      <dgm:spPr/>
    </dgm:pt>
    <dgm:pt modelId="{42B8E6EF-0C2B-4518-AD9C-92635591AC84}" type="pres">
      <dgm:prSet presAssocID="{B5D722FA-30BB-4DD5-8036-0C8008919F85}" presName="accentRepeatNode" presStyleLbl="solidFgAcc1" presStyleIdx="1" presStyleCnt="3"/>
      <dgm:spPr/>
    </dgm:pt>
    <dgm:pt modelId="{1786A9C8-42AB-43AF-A25A-CB33C951E416}" type="pres">
      <dgm:prSet presAssocID="{9FDDB105-5C6F-4236-986F-991F1D61229D}" presName="text_3" presStyleLbl="node1" presStyleIdx="2" presStyleCnt="3">
        <dgm:presLayoutVars>
          <dgm:bulletEnabled val="1"/>
        </dgm:presLayoutVars>
      </dgm:prSet>
      <dgm:spPr/>
    </dgm:pt>
    <dgm:pt modelId="{151F01BC-C826-4665-8304-A1E2D13EBA72}" type="pres">
      <dgm:prSet presAssocID="{9FDDB105-5C6F-4236-986F-991F1D61229D}" presName="accent_3" presStyleCnt="0"/>
      <dgm:spPr/>
    </dgm:pt>
    <dgm:pt modelId="{BC7198F0-4499-47A8-99FC-DF0FD9F2C399}" type="pres">
      <dgm:prSet presAssocID="{9FDDB105-5C6F-4236-986F-991F1D61229D}" presName="accentRepeatNode" presStyleLbl="solidFgAcc1" presStyleIdx="2" presStyleCnt="3"/>
      <dgm:spPr/>
    </dgm:pt>
  </dgm:ptLst>
  <dgm:cxnLst>
    <dgm:cxn modelId="{ACB55A07-B106-4E72-B659-C052489741E4}" type="presOf" srcId="{6A12AFFA-C622-4353-AA49-C71ED863C24B}" destId="{83E7477A-949D-40EA-BEFC-D9DE4CBEBC11}" srcOrd="0" destOrd="0" presId="urn:microsoft.com/office/officeart/2008/layout/VerticalCurvedList"/>
    <dgm:cxn modelId="{74604621-0FAA-4EC8-93FC-A7C0896DC3D5}" srcId="{6A12AFFA-C622-4353-AA49-C71ED863C24B}" destId="{9FDDB105-5C6F-4236-986F-991F1D61229D}" srcOrd="2" destOrd="0" parTransId="{CB85F992-D6F5-4EEF-9CC2-DD3A4DD39C15}" sibTransId="{C0EC7E7D-656A-41C8-8D25-AB82B0D21D48}"/>
    <dgm:cxn modelId="{C7123849-C25A-4D0A-B20A-93D61FB322A3}" type="presOf" srcId="{B5D722FA-30BB-4DD5-8036-0C8008919F85}" destId="{D6DBD380-1FFF-47AC-B22F-A8202C33870E}" srcOrd="0" destOrd="0" presId="urn:microsoft.com/office/officeart/2008/layout/VerticalCurvedList"/>
    <dgm:cxn modelId="{0C974F70-6504-462C-8165-72D2C824FB86}" type="presOf" srcId="{7D2724C4-EC44-40A2-9F7F-E948BDEDFFDD}" destId="{CF1FEE19-5154-4312-AB25-996C54FCC88A}" srcOrd="0" destOrd="0" presId="urn:microsoft.com/office/officeart/2008/layout/VerticalCurvedList"/>
    <dgm:cxn modelId="{7927F084-1457-4E4B-8F84-3FC795C15593}" srcId="{6A12AFFA-C622-4353-AA49-C71ED863C24B}" destId="{7D2724C4-EC44-40A2-9F7F-E948BDEDFFDD}" srcOrd="0" destOrd="0" parTransId="{90FB4EE2-0BA2-4576-92E0-8A2792F10A0D}" sibTransId="{B35A18B7-556D-445B-814E-E7942EB99454}"/>
    <dgm:cxn modelId="{626C21B0-87F5-49DF-8D76-A1E6ED02AC1B}" type="presOf" srcId="{9FDDB105-5C6F-4236-986F-991F1D61229D}" destId="{1786A9C8-42AB-43AF-A25A-CB33C951E416}" srcOrd="0" destOrd="0" presId="urn:microsoft.com/office/officeart/2008/layout/VerticalCurvedList"/>
    <dgm:cxn modelId="{84164CDC-BC7C-41F7-B662-40BFE01B5763}" srcId="{6A12AFFA-C622-4353-AA49-C71ED863C24B}" destId="{B5D722FA-30BB-4DD5-8036-0C8008919F85}" srcOrd="1" destOrd="0" parTransId="{AB886EAD-03F3-4C3E-AB02-B901FF514BED}" sibTransId="{6BA27DF5-9C25-4D4E-B845-C1F9A76CEF85}"/>
    <dgm:cxn modelId="{525504E0-3337-4FF3-B0A9-262FC9A675D8}" type="presOf" srcId="{B35A18B7-556D-445B-814E-E7942EB99454}" destId="{574976A0-DD88-4B3F-A5BE-4066BF54F41B}" srcOrd="0" destOrd="0" presId="urn:microsoft.com/office/officeart/2008/layout/VerticalCurvedList"/>
    <dgm:cxn modelId="{778B06AE-43D8-4E85-8A8C-17404207677F}" type="presParOf" srcId="{83E7477A-949D-40EA-BEFC-D9DE4CBEBC11}" destId="{EE8D72C1-BDDE-4E47-8F90-3DD953C101E0}" srcOrd="0" destOrd="0" presId="urn:microsoft.com/office/officeart/2008/layout/VerticalCurvedList"/>
    <dgm:cxn modelId="{949E4C60-5D56-449C-B218-A7B8437875C6}" type="presParOf" srcId="{EE8D72C1-BDDE-4E47-8F90-3DD953C101E0}" destId="{44E3F4AE-ADB7-4A47-A964-1E5D5C5863C5}" srcOrd="0" destOrd="0" presId="urn:microsoft.com/office/officeart/2008/layout/VerticalCurvedList"/>
    <dgm:cxn modelId="{284DE51E-E1E0-42B9-9A29-4BBB5F46F933}" type="presParOf" srcId="{44E3F4AE-ADB7-4A47-A964-1E5D5C5863C5}" destId="{6CAAF62A-2FD3-4CBA-A912-F7EF19DA1E1A}" srcOrd="0" destOrd="0" presId="urn:microsoft.com/office/officeart/2008/layout/VerticalCurvedList"/>
    <dgm:cxn modelId="{116F290E-2803-4883-9BBE-D452AA935DC5}" type="presParOf" srcId="{44E3F4AE-ADB7-4A47-A964-1E5D5C5863C5}" destId="{574976A0-DD88-4B3F-A5BE-4066BF54F41B}" srcOrd="1" destOrd="0" presId="urn:microsoft.com/office/officeart/2008/layout/VerticalCurvedList"/>
    <dgm:cxn modelId="{72AD3B7C-FEF1-41C6-A0AD-5554F2DF6892}" type="presParOf" srcId="{44E3F4AE-ADB7-4A47-A964-1E5D5C5863C5}" destId="{94C574FD-D1EC-4794-8E45-FE17F0BC0C14}" srcOrd="2" destOrd="0" presId="urn:microsoft.com/office/officeart/2008/layout/VerticalCurvedList"/>
    <dgm:cxn modelId="{397B51FC-44F2-4C18-BDF1-D0FF5C451B00}" type="presParOf" srcId="{44E3F4AE-ADB7-4A47-A964-1E5D5C5863C5}" destId="{F577EC0E-9AB4-4631-84DD-97AE951A59F5}" srcOrd="3" destOrd="0" presId="urn:microsoft.com/office/officeart/2008/layout/VerticalCurvedList"/>
    <dgm:cxn modelId="{BFC9421D-5194-4C0D-8B58-B1F13AF989AC}" type="presParOf" srcId="{EE8D72C1-BDDE-4E47-8F90-3DD953C101E0}" destId="{CF1FEE19-5154-4312-AB25-996C54FCC88A}" srcOrd="1" destOrd="0" presId="urn:microsoft.com/office/officeart/2008/layout/VerticalCurvedList"/>
    <dgm:cxn modelId="{2E307B53-D6CF-4FAF-9006-2451B6EC996E}" type="presParOf" srcId="{EE8D72C1-BDDE-4E47-8F90-3DD953C101E0}" destId="{FCBC2842-CA91-4674-8607-2784E77617D6}" srcOrd="2" destOrd="0" presId="urn:microsoft.com/office/officeart/2008/layout/VerticalCurvedList"/>
    <dgm:cxn modelId="{95C4D7BB-7829-43AF-B03F-930B15E832D5}" type="presParOf" srcId="{FCBC2842-CA91-4674-8607-2784E77617D6}" destId="{8DCC04A7-20CB-43D3-88F2-75F8A79179AC}" srcOrd="0" destOrd="0" presId="urn:microsoft.com/office/officeart/2008/layout/VerticalCurvedList"/>
    <dgm:cxn modelId="{4105F587-2418-490F-A50A-9E3E36303123}" type="presParOf" srcId="{EE8D72C1-BDDE-4E47-8F90-3DD953C101E0}" destId="{D6DBD380-1FFF-47AC-B22F-A8202C33870E}" srcOrd="3" destOrd="0" presId="urn:microsoft.com/office/officeart/2008/layout/VerticalCurvedList"/>
    <dgm:cxn modelId="{E00887E2-9461-412D-84CF-997232025AF5}" type="presParOf" srcId="{EE8D72C1-BDDE-4E47-8F90-3DD953C101E0}" destId="{3219EAE3-C0BD-466A-8367-EA6726BE4C6C}" srcOrd="4" destOrd="0" presId="urn:microsoft.com/office/officeart/2008/layout/VerticalCurvedList"/>
    <dgm:cxn modelId="{3B8061C2-5CC4-499E-8AFC-9F9C12E94A08}" type="presParOf" srcId="{3219EAE3-C0BD-466A-8367-EA6726BE4C6C}" destId="{42B8E6EF-0C2B-4518-AD9C-92635591AC84}" srcOrd="0" destOrd="0" presId="urn:microsoft.com/office/officeart/2008/layout/VerticalCurvedList"/>
    <dgm:cxn modelId="{4A563CC6-2187-45B2-8FB7-89EAD15D5B4D}" type="presParOf" srcId="{EE8D72C1-BDDE-4E47-8F90-3DD953C101E0}" destId="{1786A9C8-42AB-43AF-A25A-CB33C951E416}" srcOrd="5" destOrd="0" presId="urn:microsoft.com/office/officeart/2008/layout/VerticalCurvedList"/>
    <dgm:cxn modelId="{F1D26E9D-E98E-4F62-9C18-4F80DC9FBBA3}" type="presParOf" srcId="{EE8D72C1-BDDE-4E47-8F90-3DD953C101E0}" destId="{151F01BC-C826-4665-8304-A1E2D13EBA72}" srcOrd="6" destOrd="0" presId="urn:microsoft.com/office/officeart/2008/layout/VerticalCurvedList"/>
    <dgm:cxn modelId="{C0E73CB6-4B13-42BD-9A9F-8F60A364239B}" type="presParOf" srcId="{151F01BC-C826-4665-8304-A1E2D13EBA72}" destId="{BC7198F0-4499-47A8-99FC-DF0FD9F2C39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01105F-3A38-4CA5-A5A4-779059458A7D}"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NZ"/>
        </a:p>
      </dgm:t>
    </dgm:pt>
    <dgm:pt modelId="{FC9EA19E-5D22-4947-A5F8-F3584E5C5C8C}">
      <dgm:prSet phldrT="[Text]"/>
      <dgm:spPr>
        <a:solidFill>
          <a:schemeClr val="accent1">
            <a:lumMod val="75000"/>
          </a:schemeClr>
        </a:solidFill>
      </dgm:spPr>
      <dgm:t>
        <a:bodyPr/>
        <a:lstStyle/>
        <a:p>
          <a:r>
            <a:rPr lang="en-NZ" dirty="0"/>
            <a:t>Self-determination</a:t>
          </a:r>
        </a:p>
      </dgm:t>
    </dgm:pt>
    <dgm:pt modelId="{40A21067-FAD4-493F-B86F-CB89139F7805}" type="parTrans" cxnId="{BC8DC1D4-5845-48BC-9DE1-453F0113D1C0}">
      <dgm:prSet/>
      <dgm:spPr/>
      <dgm:t>
        <a:bodyPr/>
        <a:lstStyle/>
        <a:p>
          <a:endParaRPr lang="en-NZ"/>
        </a:p>
      </dgm:t>
    </dgm:pt>
    <dgm:pt modelId="{F17C66B5-C679-4B60-B4F3-FBE13C961221}" type="sibTrans" cxnId="{BC8DC1D4-5845-48BC-9DE1-453F0113D1C0}">
      <dgm:prSet/>
      <dgm:spPr/>
      <dgm:t>
        <a:bodyPr/>
        <a:lstStyle/>
        <a:p>
          <a:endParaRPr lang="en-NZ"/>
        </a:p>
      </dgm:t>
    </dgm:pt>
    <dgm:pt modelId="{B2F1A34B-99EB-4880-B09A-4E3A7C630D55}">
      <dgm:prSet/>
      <dgm:spPr/>
      <dgm:t>
        <a:bodyPr/>
        <a:lstStyle/>
        <a:p>
          <a:r>
            <a:rPr lang="en-NZ" dirty="0"/>
            <a:t>Person-centred</a:t>
          </a:r>
        </a:p>
      </dgm:t>
    </dgm:pt>
    <dgm:pt modelId="{0EB8A2DC-7C32-47C9-873A-1DF4A26DCAF1}" type="parTrans" cxnId="{CEB6013D-6496-4EDC-9EE7-01F33B8BE722}">
      <dgm:prSet/>
      <dgm:spPr/>
      <dgm:t>
        <a:bodyPr/>
        <a:lstStyle/>
        <a:p>
          <a:endParaRPr lang="en-NZ"/>
        </a:p>
      </dgm:t>
    </dgm:pt>
    <dgm:pt modelId="{9F0A3636-2D57-47A6-88B6-B9B1C38C7CBA}" type="sibTrans" cxnId="{CEB6013D-6496-4EDC-9EE7-01F33B8BE722}">
      <dgm:prSet/>
      <dgm:spPr/>
      <dgm:t>
        <a:bodyPr/>
        <a:lstStyle/>
        <a:p>
          <a:endParaRPr lang="en-NZ"/>
        </a:p>
      </dgm:t>
    </dgm:pt>
    <dgm:pt modelId="{5851D8AB-A18A-4862-B7F6-8458DF83D148}">
      <dgm:prSet/>
      <dgm:spPr/>
      <dgm:t>
        <a:bodyPr/>
        <a:lstStyle/>
        <a:p>
          <a:r>
            <a:rPr lang="en-NZ"/>
            <a:t>Beginning early</a:t>
          </a:r>
        </a:p>
      </dgm:t>
    </dgm:pt>
    <dgm:pt modelId="{9A1ED314-F02B-4E27-9FA1-F0C9DCA73357}" type="parTrans" cxnId="{8EB674AE-2C18-494F-9388-304D05218957}">
      <dgm:prSet/>
      <dgm:spPr/>
      <dgm:t>
        <a:bodyPr/>
        <a:lstStyle/>
        <a:p>
          <a:endParaRPr lang="en-NZ"/>
        </a:p>
      </dgm:t>
    </dgm:pt>
    <dgm:pt modelId="{0D90D9BA-07AA-410C-89C5-E9CAD1DD098C}" type="sibTrans" cxnId="{8EB674AE-2C18-494F-9388-304D05218957}">
      <dgm:prSet/>
      <dgm:spPr/>
      <dgm:t>
        <a:bodyPr/>
        <a:lstStyle/>
        <a:p>
          <a:endParaRPr lang="en-NZ"/>
        </a:p>
      </dgm:t>
    </dgm:pt>
    <dgm:pt modelId="{400A59D3-C327-48E7-B532-1D1E35978BC0}">
      <dgm:prSet/>
      <dgm:spPr/>
      <dgm:t>
        <a:bodyPr/>
        <a:lstStyle/>
        <a:p>
          <a:r>
            <a:rPr lang="en-NZ"/>
            <a:t>Ordinary life outcomes</a:t>
          </a:r>
        </a:p>
      </dgm:t>
    </dgm:pt>
    <dgm:pt modelId="{7564BB85-6937-481B-89DF-B96F7631E5DC}" type="parTrans" cxnId="{57CD0C54-B2A2-42E1-9433-BBA60CBE331D}">
      <dgm:prSet/>
      <dgm:spPr/>
      <dgm:t>
        <a:bodyPr/>
        <a:lstStyle/>
        <a:p>
          <a:endParaRPr lang="en-NZ"/>
        </a:p>
      </dgm:t>
    </dgm:pt>
    <dgm:pt modelId="{B7199DB7-1931-4881-9A4B-D7C2AB09F8C7}" type="sibTrans" cxnId="{57CD0C54-B2A2-42E1-9433-BBA60CBE331D}">
      <dgm:prSet/>
      <dgm:spPr/>
      <dgm:t>
        <a:bodyPr/>
        <a:lstStyle/>
        <a:p>
          <a:endParaRPr lang="en-NZ"/>
        </a:p>
      </dgm:t>
    </dgm:pt>
    <dgm:pt modelId="{EFE952E7-22E5-4C60-93FA-B86428E9195B}">
      <dgm:prSet/>
      <dgm:spPr/>
      <dgm:t>
        <a:bodyPr/>
        <a:lstStyle/>
        <a:p>
          <a:r>
            <a:rPr lang="en-NZ"/>
            <a:t>Mainstream first</a:t>
          </a:r>
        </a:p>
      </dgm:t>
    </dgm:pt>
    <dgm:pt modelId="{259912DC-0C41-44B1-BFF2-6652B9559571}" type="parTrans" cxnId="{5436F40D-3A00-4D2A-90F5-A6B381AB398B}">
      <dgm:prSet/>
      <dgm:spPr/>
      <dgm:t>
        <a:bodyPr/>
        <a:lstStyle/>
        <a:p>
          <a:endParaRPr lang="en-NZ"/>
        </a:p>
      </dgm:t>
    </dgm:pt>
    <dgm:pt modelId="{8E6B62B2-C95F-436F-975C-82E0F984FD44}" type="sibTrans" cxnId="{5436F40D-3A00-4D2A-90F5-A6B381AB398B}">
      <dgm:prSet/>
      <dgm:spPr/>
      <dgm:t>
        <a:bodyPr/>
        <a:lstStyle/>
        <a:p>
          <a:endParaRPr lang="en-NZ"/>
        </a:p>
      </dgm:t>
    </dgm:pt>
    <dgm:pt modelId="{A0F78D6F-925F-425A-BC37-2803ADFBF7AB}">
      <dgm:prSet/>
      <dgm:spPr>
        <a:solidFill>
          <a:schemeClr val="bg2">
            <a:lumMod val="75000"/>
          </a:schemeClr>
        </a:solidFill>
      </dgm:spPr>
      <dgm:t>
        <a:bodyPr/>
        <a:lstStyle/>
        <a:p>
          <a:r>
            <a:rPr lang="en-NZ" dirty="0"/>
            <a:t>Mana enhancing</a:t>
          </a:r>
        </a:p>
      </dgm:t>
    </dgm:pt>
    <dgm:pt modelId="{4CF7B0B8-416D-42E5-8A4E-9940EAC976A0}" type="parTrans" cxnId="{46769529-AF0B-4E93-9912-FDA9D8F91B81}">
      <dgm:prSet/>
      <dgm:spPr/>
      <dgm:t>
        <a:bodyPr/>
        <a:lstStyle/>
        <a:p>
          <a:endParaRPr lang="en-NZ"/>
        </a:p>
      </dgm:t>
    </dgm:pt>
    <dgm:pt modelId="{929C51DE-B552-4E3C-8A2D-F884838B5733}" type="sibTrans" cxnId="{46769529-AF0B-4E93-9912-FDA9D8F91B81}">
      <dgm:prSet/>
      <dgm:spPr/>
      <dgm:t>
        <a:bodyPr/>
        <a:lstStyle/>
        <a:p>
          <a:endParaRPr lang="en-NZ"/>
        </a:p>
      </dgm:t>
    </dgm:pt>
    <dgm:pt modelId="{228FA9CA-F1A7-4876-8796-C18D10F5A6D5}">
      <dgm:prSet/>
      <dgm:spPr>
        <a:solidFill>
          <a:schemeClr val="accent2"/>
        </a:solidFill>
      </dgm:spPr>
      <dgm:t>
        <a:bodyPr/>
        <a:lstStyle/>
        <a:p>
          <a:r>
            <a:rPr lang="en-NZ" dirty="0"/>
            <a:t>Easy to use</a:t>
          </a:r>
        </a:p>
      </dgm:t>
    </dgm:pt>
    <dgm:pt modelId="{78E7282B-89A4-46AC-85D4-6F513AEB8321}" type="parTrans" cxnId="{2BF74E66-6B9E-4A2D-BD8E-1883945B8A13}">
      <dgm:prSet/>
      <dgm:spPr/>
      <dgm:t>
        <a:bodyPr/>
        <a:lstStyle/>
        <a:p>
          <a:endParaRPr lang="en-NZ"/>
        </a:p>
      </dgm:t>
    </dgm:pt>
    <dgm:pt modelId="{98331B9F-9197-4482-A67F-808F67136D34}" type="sibTrans" cxnId="{2BF74E66-6B9E-4A2D-BD8E-1883945B8A13}">
      <dgm:prSet/>
      <dgm:spPr/>
      <dgm:t>
        <a:bodyPr/>
        <a:lstStyle/>
        <a:p>
          <a:endParaRPr lang="en-NZ"/>
        </a:p>
      </dgm:t>
    </dgm:pt>
    <dgm:pt modelId="{2D9B0DC9-C096-4969-A290-7262AEF7A621}">
      <dgm:prSet/>
      <dgm:spPr/>
      <dgm:t>
        <a:bodyPr/>
        <a:lstStyle/>
        <a:p>
          <a:r>
            <a:rPr lang="en-NZ" dirty="0"/>
            <a:t>Relationship building</a:t>
          </a:r>
        </a:p>
      </dgm:t>
    </dgm:pt>
    <dgm:pt modelId="{BC0CC2F0-181E-43B2-9BA4-D654433CCC82}" type="parTrans" cxnId="{43AFF9F2-9498-4E49-82C0-67F9BC421FF4}">
      <dgm:prSet/>
      <dgm:spPr/>
      <dgm:t>
        <a:bodyPr/>
        <a:lstStyle/>
        <a:p>
          <a:endParaRPr lang="en-NZ"/>
        </a:p>
      </dgm:t>
    </dgm:pt>
    <dgm:pt modelId="{E19DF9BF-B557-461B-AF9F-B2926416A8B5}" type="sibTrans" cxnId="{43AFF9F2-9498-4E49-82C0-67F9BC421FF4}">
      <dgm:prSet/>
      <dgm:spPr/>
      <dgm:t>
        <a:bodyPr/>
        <a:lstStyle/>
        <a:p>
          <a:endParaRPr lang="en-NZ"/>
        </a:p>
      </dgm:t>
    </dgm:pt>
    <dgm:pt modelId="{6535F3D2-4F1D-4AD1-985F-8D0D35503EB5}" type="pres">
      <dgm:prSet presAssocID="{F301105F-3A38-4CA5-A5A4-779059458A7D}" presName="diagram" presStyleCnt="0">
        <dgm:presLayoutVars>
          <dgm:dir/>
          <dgm:resizeHandles val="exact"/>
        </dgm:presLayoutVars>
      </dgm:prSet>
      <dgm:spPr/>
    </dgm:pt>
    <dgm:pt modelId="{7EF16BC0-EDD6-4669-B8BA-11D645551E11}" type="pres">
      <dgm:prSet presAssocID="{FC9EA19E-5D22-4947-A5F8-F3584E5C5C8C}" presName="node" presStyleLbl="node1" presStyleIdx="0" presStyleCnt="8">
        <dgm:presLayoutVars>
          <dgm:bulletEnabled val="1"/>
        </dgm:presLayoutVars>
      </dgm:prSet>
      <dgm:spPr/>
    </dgm:pt>
    <dgm:pt modelId="{3261A628-3103-4952-AA08-4B67E575E269}" type="pres">
      <dgm:prSet presAssocID="{F17C66B5-C679-4B60-B4F3-FBE13C961221}" presName="sibTrans" presStyleCnt="0"/>
      <dgm:spPr/>
    </dgm:pt>
    <dgm:pt modelId="{3A7CFA85-7CAA-416A-A10F-EFF80981D6CA}" type="pres">
      <dgm:prSet presAssocID="{B2F1A34B-99EB-4880-B09A-4E3A7C630D55}" presName="node" presStyleLbl="node1" presStyleIdx="1" presStyleCnt="8">
        <dgm:presLayoutVars>
          <dgm:bulletEnabled val="1"/>
        </dgm:presLayoutVars>
      </dgm:prSet>
      <dgm:spPr/>
    </dgm:pt>
    <dgm:pt modelId="{E4E3F018-FE77-4E45-B8FE-52746CB26D38}" type="pres">
      <dgm:prSet presAssocID="{9F0A3636-2D57-47A6-88B6-B9B1C38C7CBA}" presName="sibTrans" presStyleCnt="0"/>
      <dgm:spPr/>
    </dgm:pt>
    <dgm:pt modelId="{C139386D-6C09-43AF-9641-6E3B1D204298}" type="pres">
      <dgm:prSet presAssocID="{5851D8AB-A18A-4862-B7F6-8458DF83D148}" presName="node" presStyleLbl="node1" presStyleIdx="2" presStyleCnt="8">
        <dgm:presLayoutVars>
          <dgm:bulletEnabled val="1"/>
        </dgm:presLayoutVars>
      </dgm:prSet>
      <dgm:spPr/>
    </dgm:pt>
    <dgm:pt modelId="{4F356C55-6770-4F1F-80B2-07679F1E53CB}" type="pres">
      <dgm:prSet presAssocID="{0D90D9BA-07AA-410C-89C5-E9CAD1DD098C}" presName="sibTrans" presStyleCnt="0"/>
      <dgm:spPr/>
    </dgm:pt>
    <dgm:pt modelId="{C21B09DF-5B52-41E1-8051-8B18FA1E3B1C}" type="pres">
      <dgm:prSet presAssocID="{400A59D3-C327-48E7-B532-1D1E35978BC0}" presName="node" presStyleLbl="node1" presStyleIdx="3" presStyleCnt="8">
        <dgm:presLayoutVars>
          <dgm:bulletEnabled val="1"/>
        </dgm:presLayoutVars>
      </dgm:prSet>
      <dgm:spPr/>
    </dgm:pt>
    <dgm:pt modelId="{A02AA18D-4EEB-4CCE-8FAD-9D2EB39A44D4}" type="pres">
      <dgm:prSet presAssocID="{B7199DB7-1931-4881-9A4B-D7C2AB09F8C7}" presName="sibTrans" presStyleCnt="0"/>
      <dgm:spPr/>
    </dgm:pt>
    <dgm:pt modelId="{48B96F23-39CB-4703-AE57-1CDFE2A68810}" type="pres">
      <dgm:prSet presAssocID="{EFE952E7-22E5-4C60-93FA-B86428E9195B}" presName="node" presStyleLbl="node1" presStyleIdx="4" presStyleCnt="8">
        <dgm:presLayoutVars>
          <dgm:bulletEnabled val="1"/>
        </dgm:presLayoutVars>
      </dgm:prSet>
      <dgm:spPr/>
    </dgm:pt>
    <dgm:pt modelId="{6B86B3BD-F841-49C0-A284-3FE84CEB9D17}" type="pres">
      <dgm:prSet presAssocID="{8E6B62B2-C95F-436F-975C-82E0F984FD44}" presName="sibTrans" presStyleCnt="0"/>
      <dgm:spPr/>
    </dgm:pt>
    <dgm:pt modelId="{FC5FC28D-0761-4B2B-9760-685DC44E2ED7}" type="pres">
      <dgm:prSet presAssocID="{A0F78D6F-925F-425A-BC37-2803ADFBF7AB}" presName="node" presStyleLbl="node1" presStyleIdx="5" presStyleCnt="8" custLinFactX="-70463" custLinFactY="17574" custLinFactNeighborX="-100000" custLinFactNeighborY="100000">
        <dgm:presLayoutVars>
          <dgm:bulletEnabled val="1"/>
        </dgm:presLayoutVars>
      </dgm:prSet>
      <dgm:spPr/>
    </dgm:pt>
    <dgm:pt modelId="{2B8D4EE5-6AB6-48D7-A9D9-A6A9994392EC}" type="pres">
      <dgm:prSet presAssocID="{929C51DE-B552-4E3C-8A2D-F884838B5733}" presName="sibTrans" presStyleCnt="0"/>
      <dgm:spPr/>
    </dgm:pt>
    <dgm:pt modelId="{279C9714-C381-462D-BF8C-BA501F5A66BD}" type="pres">
      <dgm:prSet presAssocID="{228FA9CA-F1A7-4876-8796-C18D10F5A6D5}" presName="node" presStyleLbl="node1" presStyleIdx="6" presStyleCnt="8" custLinFactX="65493" custLinFactY="-18410" custLinFactNeighborX="100000" custLinFactNeighborY="-100000">
        <dgm:presLayoutVars>
          <dgm:bulletEnabled val="1"/>
        </dgm:presLayoutVars>
      </dgm:prSet>
      <dgm:spPr/>
    </dgm:pt>
    <dgm:pt modelId="{F9C90B1C-D1CD-48E6-A2F9-ABD0692044D1}" type="pres">
      <dgm:prSet presAssocID="{98331B9F-9197-4482-A67F-808F67136D34}" presName="sibTrans" presStyleCnt="0"/>
      <dgm:spPr/>
    </dgm:pt>
    <dgm:pt modelId="{A626D1E4-1BAC-4EDB-BF14-332F3F17B72F}" type="pres">
      <dgm:prSet presAssocID="{2D9B0DC9-C096-4969-A290-7262AEF7A621}" presName="node" presStyleLbl="node1" presStyleIdx="7" presStyleCnt="8">
        <dgm:presLayoutVars>
          <dgm:bulletEnabled val="1"/>
        </dgm:presLayoutVars>
      </dgm:prSet>
      <dgm:spPr/>
    </dgm:pt>
  </dgm:ptLst>
  <dgm:cxnLst>
    <dgm:cxn modelId="{5436F40D-3A00-4D2A-90F5-A6B381AB398B}" srcId="{F301105F-3A38-4CA5-A5A4-779059458A7D}" destId="{EFE952E7-22E5-4C60-93FA-B86428E9195B}" srcOrd="4" destOrd="0" parTransId="{259912DC-0C41-44B1-BFF2-6652B9559571}" sibTransId="{8E6B62B2-C95F-436F-975C-82E0F984FD44}"/>
    <dgm:cxn modelId="{4FBDFB19-5FD4-44C7-A39C-1EB27751E296}" type="presOf" srcId="{400A59D3-C327-48E7-B532-1D1E35978BC0}" destId="{C21B09DF-5B52-41E1-8051-8B18FA1E3B1C}" srcOrd="0" destOrd="0" presId="urn:microsoft.com/office/officeart/2005/8/layout/default"/>
    <dgm:cxn modelId="{46769529-AF0B-4E93-9912-FDA9D8F91B81}" srcId="{F301105F-3A38-4CA5-A5A4-779059458A7D}" destId="{A0F78D6F-925F-425A-BC37-2803ADFBF7AB}" srcOrd="5" destOrd="0" parTransId="{4CF7B0B8-416D-42E5-8A4E-9940EAC976A0}" sibTransId="{929C51DE-B552-4E3C-8A2D-F884838B5733}"/>
    <dgm:cxn modelId="{BEAE3F2D-F2CE-430F-95C7-F5061B33701B}" type="presOf" srcId="{B2F1A34B-99EB-4880-B09A-4E3A7C630D55}" destId="{3A7CFA85-7CAA-416A-A10F-EFF80981D6CA}" srcOrd="0" destOrd="0" presId="urn:microsoft.com/office/officeart/2005/8/layout/default"/>
    <dgm:cxn modelId="{A5A53939-C5A4-4A69-B4B6-21341745EB3F}" type="presOf" srcId="{F301105F-3A38-4CA5-A5A4-779059458A7D}" destId="{6535F3D2-4F1D-4AD1-985F-8D0D35503EB5}" srcOrd="0" destOrd="0" presId="urn:microsoft.com/office/officeart/2005/8/layout/default"/>
    <dgm:cxn modelId="{CEB6013D-6496-4EDC-9EE7-01F33B8BE722}" srcId="{F301105F-3A38-4CA5-A5A4-779059458A7D}" destId="{B2F1A34B-99EB-4880-B09A-4E3A7C630D55}" srcOrd="1" destOrd="0" parTransId="{0EB8A2DC-7C32-47C9-873A-1DF4A26DCAF1}" sibTransId="{9F0A3636-2D57-47A6-88B6-B9B1C38C7CBA}"/>
    <dgm:cxn modelId="{2BF74E66-6B9E-4A2D-BD8E-1883945B8A13}" srcId="{F301105F-3A38-4CA5-A5A4-779059458A7D}" destId="{228FA9CA-F1A7-4876-8796-C18D10F5A6D5}" srcOrd="6" destOrd="0" parTransId="{78E7282B-89A4-46AC-85D4-6F513AEB8321}" sibTransId="{98331B9F-9197-4482-A67F-808F67136D34}"/>
    <dgm:cxn modelId="{BEBF7271-5A36-4C5F-B8F7-E2371D365284}" type="presOf" srcId="{228FA9CA-F1A7-4876-8796-C18D10F5A6D5}" destId="{279C9714-C381-462D-BF8C-BA501F5A66BD}" srcOrd="0" destOrd="0" presId="urn:microsoft.com/office/officeart/2005/8/layout/default"/>
    <dgm:cxn modelId="{A8D10973-7155-448A-9C23-02CDBA0AD1C9}" type="presOf" srcId="{FC9EA19E-5D22-4947-A5F8-F3584E5C5C8C}" destId="{7EF16BC0-EDD6-4669-B8BA-11D645551E11}" srcOrd="0" destOrd="0" presId="urn:microsoft.com/office/officeart/2005/8/layout/default"/>
    <dgm:cxn modelId="{57CD0C54-B2A2-42E1-9433-BBA60CBE331D}" srcId="{F301105F-3A38-4CA5-A5A4-779059458A7D}" destId="{400A59D3-C327-48E7-B532-1D1E35978BC0}" srcOrd="3" destOrd="0" parTransId="{7564BB85-6937-481B-89DF-B96F7631E5DC}" sibTransId="{B7199DB7-1931-4881-9A4B-D7C2AB09F8C7}"/>
    <dgm:cxn modelId="{13DFF5A2-BE30-45E3-BD82-FC0BE4D4F08A}" type="presOf" srcId="{EFE952E7-22E5-4C60-93FA-B86428E9195B}" destId="{48B96F23-39CB-4703-AE57-1CDFE2A68810}" srcOrd="0" destOrd="0" presId="urn:microsoft.com/office/officeart/2005/8/layout/default"/>
    <dgm:cxn modelId="{2192B9A7-73EE-4936-9662-80383425DA6F}" type="presOf" srcId="{5851D8AB-A18A-4862-B7F6-8458DF83D148}" destId="{C139386D-6C09-43AF-9641-6E3B1D204298}" srcOrd="0" destOrd="0" presId="urn:microsoft.com/office/officeart/2005/8/layout/default"/>
    <dgm:cxn modelId="{8EB674AE-2C18-494F-9388-304D05218957}" srcId="{F301105F-3A38-4CA5-A5A4-779059458A7D}" destId="{5851D8AB-A18A-4862-B7F6-8458DF83D148}" srcOrd="2" destOrd="0" parTransId="{9A1ED314-F02B-4E27-9FA1-F0C9DCA73357}" sibTransId="{0D90D9BA-07AA-410C-89C5-E9CAD1DD098C}"/>
    <dgm:cxn modelId="{02C875B8-13AA-4FB5-B9E1-E438CB14606E}" type="presOf" srcId="{A0F78D6F-925F-425A-BC37-2803ADFBF7AB}" destId="{FC5FC28D-0761-4B2B-9760-685DC44E2ED7}" srcOrd="0" destOrd="0" presId="urn:microsoft.com/office/officeart/2005/8/layout/default"/>
    <dgm:cxn modelId="{BC8DC1D4-5845-48BC-9DE1-453F0113D1C0}" srcId="{F301105F-3A38-4CA5-A5A4-779059458A7D}" destId="{FC9EA19E-5D22-4947-A5F8-F3584E5C5C8C}" srcOrd="0" destOrd="0" parTransId="{40A21067-FAD4-493F-B86F-CB89139F7805}" sibTransId="{F17C66B5-C679-4B60-B4F3-FBE13C961221}"/>
    <dgm:cxn modelId="{43AFF9F2-9498-4E49-82C0-67F9BC421FF4}" srcId="{F301105F-3A38-4CA5-A5A4-779059458A7D}" destId="{2D9B0DC9-C096-4969-A290-7262AEF7A621}" srcOrd="7" destOrd="0" parTransId="{BC0CC2F0-181E-43B2-9BA4-D654433CCC82}" sibTransId="{E19DF9BF-B557-461B-AF9F-B2926416A8B5}"/>
    <dgm:cxn modelId="{B083BCF7-9552-4C57-A365-4768ABE76A41}" type="presOf" srcId="{2D9B0DC9-C096-4969-A290-7262AEF7A621}" destId="{A626D1E4-1BAC-4EDB-BF14-332F3F17B72F}" srcOrd="0" destOrd="0" presId="urn:microsoft.com/office/officeart/2005/8/layout/default"/>
    <dgm:cxn modelId="{9797B8B2-BF1C-4445-851E-4F0CAC4EED2E}" type="presParOf" srcId="{6535F3D2-4F1D-4AD1-985F-8D0D35503EB5}" destId="{7EF16BC0-EDD6-4669-B8BA-11D645551E11}" srcOrd="0" destOrd="0" presId="urn:microsoft.com/office/officeart/2005/8/layout/default"/>
    <dgm:cxn modelId="{8AD367F1-9382-406D-AC90-AEA62493FD62}" type="presParOf" srcId="{6535F3D2-4F1D-4AD1-985F-8D0D35503EB5}" destId="{3261A628-3103-4952-AA08-4B67E575E269}" srcOrd="1" destOrd="0" presId="urn:microsoft.com/office/officeart/2005/8/layout/default"/>
    <dgm:cxn modelId="{9AB33E53-65F0-4D7E-BC0A-975D491CE53E}" type="presParOf" srcId="{6535F3D2-4F1D-4AD1-985F-8D0D35503EB5}" destId="{3A7CFA85-7CAA-416A-A10F-EFF80981D6CA}" srcOrd="2" destOrd="0" presId="urn:microsoft.com/office/officeart/2005/8/layout/default"/>
    <dgm:cxn modelId="{A83853BB-B554-468E-A3DF-A1F625E123E5}" type="presParOf" srcId="{6535F3D2-4F1D-4AD1-985F-8D0D35503EB5}" destId="{E4E3F018-FE77-4E45-B8FE-52746CB26D38}" srcOrd="3" destOrd="0" presId="urn:microsoft.com/office/officeart/2005/8/layout/default"/>
    <dgm:cxn modelId="{739828FD-3AE7-4E19-8092-CFEC58855B3A}" type="presParOf" srcId="{6535F3D2-4F1D-4AD1-985F-8D0D35503EB5}" destId="{C139386D-6C09-43AF-9641-6E3B1D204298}" srcOrd="4" destOrd="0" presId="urn:microsoft.com/office/officeart/2005/8/layout/default"/>
    <dgm:cxn modelId="{F70E1E32-66AD-42CC-B155-3531D1D5438D}" type="presParOf" srcId="{6535F3D2-4F1D-4AD1-985F-8D0D35503EB5}" destId="{4F356C55-6770-4F1F-80B2-07679F1E53CB}" srcOrd="5" destOrd="0" presId="urn:microsoft.com/office/officeart/2005/8/layout/default"/>
    <dgm:cxn modelId="{D53FE1CB-B50F-4180-BD5E-24517F4CE1C0}" type="presParOf" srcId="{6535F3D2-4F1D-4AD1-985F-8D0D35503EB5}" destId="{C21B09DF-5B52-41E1-8051-8B18FA1E3B1C}" srcOrd="6" destOrd="0" presId="urn:microsoft.com/office/officeart/2005/8/layout/default"/>
    <dgm:cxn modelId="{954DA947-35B9-454F-8CEA-5AFA00071507}" type="presParOf" srcId="{6535F3D2-4F1D-4AD1-985F-8D0D35503EB5}" destId="{A02AA18D-4EEB-4CCE-8FAD-9D2EB39A44D4}" srcOrd="7" destOrd="0" presId="urn:microsoft.com/office/officeart/2005/8/layout/default"/>
    <dgm:cxn modelId="{F04798E0-C51C-43D1-A49B-5A60AB357A64}" type="presParOf" srcId="{6535F3D2-4F1D-4AD1-985F-8D0D35503EB5}" destId="{48B96F23-39CB-4703-AE57-1CDFE2A68810}" srcOrd="8" destOrd="0" presId="urn:microsoft.com/office/officeart/2005/8/layout/default"/>
    <dgm:cxn modelId="{C256C293-F927-410A-BF31-A526E77F3C2A}" type="presParOf" srcId="{6535F3D2-4F1D-4AD1-985F-8D0D35503EB5}" destId="{6B86B3BD-F841-49C0-A284-3FE84CEB9D17}" srcOrd="9" destOrd="0" presId="urn:microsoft.com/office/officeart/2005/8/layout/default"/>
    <dgm:cxn modelId="{4F9974D9-B668-4254-B62D-C76ABBB74798}" type="presParOf" srcId="{6535F3D2-4F1D-4AD1-985F-8D0D35503EB5}" destId="{FC5FC28D-0761-4B2B-9760-685DC44E2ED7}" srcOrd="10" destOrd="0" presId="urn:microsoft.com/office/officeart/2005/8/layout/default"/>
    <dgm:cxn modelId="{E55AF8F7-77D6-4059-90A2-DA7BD9A0A682}" type="presParOf" srcId="{6535F3D2-4F1D-4AD1-985F-8D0D35503EB5}" destId="{2B8D4EE5-6AB6-48D7-A9D9-A6A9994392EC}" srcOrd="11" destOrd="0" presId="urn:microsoft.com/office/officeart/2005/8/layout/default"/>
    <dgm:cxn modelId="{72DA9056-317A-4D6C-A6C0-5E31E5498F21}" type="presParOf" srcId="{6535F3D2-4F1D-4AD1-985F-8D0D35503EB5}" destId="{279C9714-C381-462D-BF8C-BA501F5A66BD}" srcOrd="12" destOrd="0" presId="urn:microsoft.com/office/officeart/2005/8/layout/default"/>
    <dgm:cxn modelId="{00461167-E78F-42D7-B098-725EF3ABFB4B}" type="presParOf" srcId="{6535F3D2-4F1D-4AD1-985F-8D0D35503EB5}" destId="{F9C90B1C-D1CD-48E6-A2F9-ABD0692044D1}" srcOrd="13" destOrd="0" presId="urn:microsoft.com/office/officeart/2005/8/layout/default"/>
    <dgm:cxn modelId="{DDE5C697-C295-4B16-B237-83FEF6C013E5}" type="presParOf" srcId="{6535F3D2-4F1D-4AD1-985F-8D0D35503EB5}" destId="{A626D1E4-1BAC-4EDB-BF14-332F3F17B72F}"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4976A0-DD88-4B3F-A5BE-4066BF54F41B}">
      <dsp:nvSpPr>
        <dsp:cNvPr id="0" name=""/>
        <dsp:cNvSpPr/>
      </dsp:nvSpPr>
      <dsp:spPr>
        <a:xfrm>
          <a:off x="-4919424" y="-753830"/>
          <a:ext cx="5858998" cy="5858998"/>
        </a:xfrm>
        <a:prstGeom prst="blockArc">
          <a:avLst>
            <a:gd name="adj1" fmla="val 18900000"/>
            <a:gd name="adj2" fmla="val 2700000"/>
            <a:gd name="adj3" fmla="val 369"/>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1FEE19-5154-4312-AB25-996C54FCC88A}">
      <dsp:nvSpPr>
        <dsp:cNvPr id="0" name=""/>
        <dsp:cNvSpPr/>
      </dsp:nvSpPr>
      <dsp:spPr>
        <a:xfrm>
          <a:off x="604289" y="435133"/>
          <a:ext cx="9851585" cy="87026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86360" rIns="86360" bIns="86360" numCol="1" spcCol="1270" anchor="ctr" anchorCtr="0">
          <a:noAutofit/>
        </a:bodyPr>
        <a:lstStyle/>
        <a:p>
          <a:pPr marL="0" lvl="0" indent="0" algn="l" defTabSz="1511300">
            <a:lnSpc>
              <a:spcPct val="90000"/>
            </a:lnSpc>
            <a:spcBef>
              <a:spcPct val="0"/>
            </a:spcBef>
            <a:spcAft>
              <a:spcPct val="35000"/>
            </a:spcAft>
            <a:buNone/>
          </a:pPr>
          <a:r>
            <a:rPr lang="mi-NZ" sz="3400" kern="1200" dirty="0"/>
            <a:t>Establish co-design team</a:t>
          </a:r>
          <a:endParaRPr lang="en-NZ" sz="3400" kern="1200" dirty="0"/>
        </a:p>
      </dsp:txBody>
      <dsp:txXfrm>
        <a:off x="604289" y="435133"/>
        <a:ext cx="9851585" cy="870267"/>
      </dsp:txXfrm>
    </dsp:sp>
    <dsp:sp modelId="{8DCC04A7-20CB-43D3-88F2-75F8A79179AC}">
      <dsp:nvSpPr>
        <dsp:cNvPr id="0" name=""/>
        <dsp:cNvSpPr/>
      </dsp:nvSpPr>
      <dsp:spPr>
        <a:xfrm>
          <a:off x="60372" y="326350"/>
          <a:ext cx="1087834" cy="1087834"/>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DBD380-1FFF-47AC-B22F-A8202C33870E}">
      <dsp:nvSpPr>
        <dsp:cNvPr id="0" name=""/>
        <dsp:cNvSpPr/>
      </dsp:nvSpPr>
      <dsp:spPr>
        <a:xfrm>
          <a:off x="920631" y="1740535"/>
          <a:ext cx="9535243" cy="87026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86360" rIns="86360" bIns="86360" numCol="1" spcCol="1270" anchor="ctr" anchorCtr="0">
          <a:noAutofit/>
        </a:bodyPr>
        <a:lstStyle/>
        <a:p>
          <a:pPr marL="0" lvl="0" indent="0" algn="l" defTabSz="1511300">
            <a:lnSpc>
              <a:spcPct val="90000"/>
            </a:lnSpc>
            <a:spcBef>
              <a:spcPct val="0"/>
            </a:spcBef>
            <a:spcAft>
              <a:spcPct val="35000"/>
            </a:spcAft>
            <a:buNone/>
          </a:pPr>
          <a:r>
            <a:rPr lang="mi-NZ" sz="3400" kern="1200" dirty="0"/>
            <a:t>Focus groups</a:t>
          </a:r>
          <a:endParaRPr lang="en-NZ" sz="3400" kern="1200" dirty="0"/>
        </a:p>
      </dsp:txBody>
      <dsp:txXfrm>
        <a:off x="920631" y="1740535"/>
        <a:ext cx="9535243" cy="870267"/>
      </dsp:txXfrm>
    </dsp:sp>
    <dsp:sp modelId="{42B8E6EF-0C2B-4518-AD9C-92635591AC84}">
      <dsp:nvSpPr>
        <dsp:cNvPr id="0" name=""/>
        <dsp:cNvSpPr/>
      </dsp:nvSpPr>
      <dsp:spPr>
        <a:xfrm>
          <a:off x="376714" y="1631751"/>
          <a:ext cx="1087834" cy="1087834"/>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86A9C8-42AB-43AF-A25A-CB33C951E416}">
      <dsp:nvSpPr>
        <dsp:cNvPr id="0" name=""/>
        <dsp:cNvSpPr/>
      </dsp:nvSpPr>
      <dsp:spPr>
        <a:xfrm>
          <a:off x="604289" y="3045936"/>
          <a:ext cx="9851585" cy="87026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86360" rIns="86360" bIns="86360" numCol="1" spcCol="1270" anchor="ctr" anchorCtr="0">
          <a:noAutofit/>
        </a:bodyPr>
        <a:lstStyle/>
        <a:p>
          <a:pPr marL="0" lvl="0" indent="0" algn="l" defTabSz="1511300">
            <a:lnSpc>
              <a:spcPct val="90000"/>
            </a:lnSpc>
            <a:spcBef>
              <a:spcPct val="0"/>
            </a:spcBef>
            <a:spcAft>
              <a:spcPct val="35000"/>
            </a:spcAft>
            <a:buNone/>
          </a:pPr>
          <a:r>
            <a:rPr lang="mi-NZ" sz="3400" kern="1200" dirty="0"/>
            <a:t>Workshop to establish principles/recommendations</a:t>
          </a:r>
          <a:endParaRPr lang="en-NZ" sz="3400" kern="1200" dirty="0"/>
        </a:p>
      </dsp:txBody>
      <dsp:txXfrm>
        <a:off x="604289" y="3045936"/>
        <a:ext cx="9851585" cy="870267"/>
      </dsp:txXfrm>
    </dsp:sp>
    <dsp:sp modelId="{BC7198F0-4499-47A8-99FC-DF0FD9F2C399}">
      <dsp:nvSpPr>
        <dsp:cNvPr id="0" name=""/>
        <dsp:cNvSpPr/>
      </dsp:nvSpPr>
      <dsp:spPr>
        <a:xfrm>
          <a:off x="60372" y="2937153"/>
          <a:ext cx="1087834" cy="1087834"/>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F16BC0-EDD6-4669-B8BA-11D645551E11}">
      <dsp:nvSpPr>
        <dsp:cNvPr id="0" name=""/>
        <dsp:cNvSpPr/>
      </dsp:nvSpPr>
      <dsp:spPr>
        <a:xfrm>
          <a:off x="0" y="169333"/>
          <a:ext cx="2539999" cy="1524000"/>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NZ" sz="3100" kern="1200" dirty="0"/>
            <a:t>Self-determination</a:t>
          </a:r>
        </a:p>
      </dsp:txBody>
      <dsp:txXfrm>
        <a:off x="0" y="169333"/>
        <a:ext cx="2539999" cy="1524000"/>
      </dsp:txXfrm>
    </dsp:sp>
    <dsp:sp modelId="{3A7CFA85-7CAA-416A-A10F-EFF80981D6CA}">
      <dsp:nvSpPr>
        <dsp:cNvPr id="0" name=""/>
        <dsp:cNvSpPr/>
      </dsp:nvSpPr>
      <dsp:spPr>
        <a:xfrm>
          <a:off x="2794000" y="169333"/>
          <a:ext cx="2539999" cy="152400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NZ" sz="3100" kern="1200" dirty="0"/>
            <a:t>Person-centred</a:t>
          </a:r>
        </a:p>
      </dsp:txBody>
      <dsp:txXfrm>
        <a:off x="2794000" y="169333"/>
        <a:ext cx="2539999" cy="1524000"/>
      </dsp:txXfrm>
    </dsp:sp>
    <dsp:sp modelId="{C139386D-6C09-43AF-9641-6E3B1D204298}">
      <dsp:nvSpPr>
        <dsp:cNvPr id="0" name=""/>
        <dsp:cNvSpPr/>
      </dsp:nvSpPr>
      <dsp:spPr>
        <a:xfrm>
          <a:off x="5587999" y="169333"/>
          <a:ext cx="2539999" cy="152400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NZ" sz="3100" kern="1200"/>
            <a:t>Beginning early</a:t>
          </a:r>
        </a:p>
      </dsp:txBody>
      <dsp:txXfrm>
        <a:off x="5587999" y="169333"/>
        <a:ext cx="2539999" cy="1524000"/>
      </dsp:txXfrm>
    </dsp:sp>
    <dsp:sp modelId="{C21B09DF-5B52-41E1-8051-8B18FA1E3B1C}">
      <dsp:nvSpPr>
        <dsp:cNvPr id="0" name=""/>
        <dsp:cNvSpPr/>
      </dsp:nvSpPr>
      <dsp:spPr>
        <a:xfrm>
          <a:off x="0" y="1947333"/>
          <a:ext cx="2539999" cy="152400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NZ" sz="3100" kern="1200"/>
            <a:t>Ordinary life outcomes</a:t>
          </a:r>
        </a:p>
      </dsp:txBody>
      <dsp:txXfrm>
        <a:off x="0" y="1947333"/>
        <a:ext cx="2539999" cy="1524000"/>
      </dsp:txXfrm>
    </dsp:sp>
    <dsp:sp modelId="{48B96F23-39CB-4703-AE57-1CDFE2A68810}">
      <dsp:nvSpPr>
        <dsp:cNvPr id="0" name=""/>
        <dsp:cNvSpPr/>
      </dsp:nvSpPr>
      <dsp:spPr>
        <a:xfrm>
          <a:off x="2794000" y="1947333"/>
          <a:ext cx="2539999" cy="152400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NZ" sz="3100" kern="1200"/>
            <a:t>Mainstream first</a:t>
          </a:r>
        </a:p>
      </dsp:txBody>
      <dsp:txXfrm>
        <a:off x="2794000" y="1947333"/>
        <a:ext cx="2539999" cy="1524000"/>
      </dsp:txXfrm>
    </dsp:sp>
    <dsp:sp modelId="{FC5FC28D-0761-4B2B-9760-685DC44E2ED7}">
      <dsp:nvSpPr>
        <dsp:cNvPr id="0" name=""/>
        <dsp:cNvSpPr/>
      </dsp:nvSpPr>
      <dsp:spPr>
        <a:xfrm>
          <a:off x="1258239" y="3739161"/>
          <a:ext cx="2539999" cy="1524000"/>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NZ" sz="3100" kern="1200" dirty="0"/>
            <a:t>Mana enhancing</a:t>
          </a:r>
        </a:p>
      </dsp:txBody>
      <dsp:txXfrm>
        <a:off x="1258239" y="3739161"/>
        <a:ext cx="2539999" cy="1524000"/>
      </dsp:txXfrm>
    </dsp:sp>
    <dsp:sp modelId="{279C9714-C381-462D-BF8C-BA501F5A66BD}">
      <dsp:nvSpPr>
        <dsp:cNvPr id="0" name=""/>
        <dsp:cNvSpPr/>
      </dsp:nvSpPr>
      <dsp:spPr>
        <a:xfrm>
          <a:off x="5588000" y="1920765"/>
          <a:ext cx="2539999" cy="1524000"/>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NZ" sz="3100" kern="1200" dirty="0"/>
            <a:t>Easy to use</a:t>
          </a:r>
        </a:p>
      </dsp:txBody>
      <dsp:txXfrm>
        <a:off x="5588000" y="1920765"/>
        <a:ext cx="2539999" cy="1524000"/>
      </dsp:txXfrm>
    </dsp:sp>
    <dsp:sp modelId="{A626D1E4-1BAC-4EDB-BF14-332F3F17B72F}">
      <dsp:nvSpPr>
        <dsp:cNvPr id="0" name=""/>
        <dsp:cNvSpPr/>
      </dsp:nvSpPr>
      <dsp:spPr>
        <a:xfrm>
          <a:off x="4191000" y="3725333"/>
          <a:ext cx="2539999" cy="152400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NZ" sz="3100" kern="1200" dirty="0"/>
            <a:t>Relationship building</a:t>
          </a:r>
        </a:p>
      </dsp:txBody>
      <dsp:txXfrm>
        <a:off x="4191000" y="3725333"/>
        <a:ext cx="2539999" cy="152400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2F58F7-A68A-46F2-92C0-88333D88F7DF}" type="datetimeFigureOut">
              <a:rPr lang="en-NZ" smtClean="0"/>
              <a:t>1/06/2023</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148B74-3297-4F86-964A-4DDB10338C82}" type="slidenum">
              <a:rPr lang="en-NZ" smtClean="0"/>
              <a:t>‹#›</a:t>
            </a:fld>
            <a:endParaRPr lang="en-NZ"/>
          </a:p>
        </p:txBody>
      </p:sp>
    </p:spTree>
    <p:extLst>
      <p:ext uri="{BB962C8B-B14F-4D97-AF65-F5344CB8AC3E}">
        <p14:creationId xmlns:p14="http://schemas.microsoft.com/office/powerpoint/2010/main" val="4046948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Intro to me (stroke important topic to me) and team</a:t>
            </a:r>
            <a:endParaRPr lang="en-US" dirty="0"/>
          </a:p>
          <a:p>
            <a:r>
              <a:rPr lang="en-US" dirty="0">
                <a:cs typeface="Calibri"/>
              </a:rPr>
              <a:t>Acknowledge HRC funding</a:t>
            </a:r>
          </a:p>
        </p:txBody>
      </p:sp>
      <p:sp>
        <p:nvSpPr>
          <p:cNvPr id="4" name="Slide Number Placeholder 3"/>
          <p:cNvSpPr>
            <a:spLocks noGrp="1"/>
          </p:cNvSpPr>
          <p:nvPr>
            <p:ph type="sldNum" sz="quarter" idx="5"/>
          </p:nvPr>
        </p:nvSpPr>
        <p:spPr/>
        <p:txBody>
          <a:bodyPr/>
          <a:lstStyle/>
          <a:p>
            <a:fld id="{94148B74-3297-4F86-964A-4DDB10338C82}" type="slidenum">
              <a:rPr lang="en-NZ" smtClean="0"/>
              <a:t>1</a:t>
            </a:fld>
            <a:endParaRPr lang="en-NZ"/>
          </a:p>
        </p:txBody>
      </p:sp>
    </p:spTree>
    <p:extLst>
      <p:ext uri="{BB962C8B-B14F-4D97-AF65-F5344CB8AC3E}">
        <p14:creationId xmlns:p14="http://schemas.microsoft.com/office/powerpoint/2010/main" val="3965588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dirty="0"/>
              <a:t>Visual representation of how services should best support people after stroke</a:t>
            </a:r>
          </a:p>
          <a:p>
            <a:endParaRPr lang="mi-NZ" dirty="0"/>
          </a:p>
          <a:p>
            <a:r>
              <a:rPr lang="mi-NZ" dirty="0"/>
              <a:t>GREEN – journey with shift from rehab well to living well – the 2 intertwine</a:t>
            </a:r>
          </a:p>
          <a:p>
            <a:r>
              <a:rPr lang="mi-NZ" dirty="0"/>
              <a:t>RED CIRCLE:  These principles relate to Te Whatu Ora staff, existing navigator services (SF included) and prospective navigator roles/partnerships</a:t>
            </a:r>
          </a:p>
          <a:p>
            <a:r>
              <a:rPr lang="mi-NZ" dirty="0"/>
              <a:t>Whanaungatanga = build a relationship through shared experiences and working together with a person and their whānau which provides a sense of trust and belonging.</a:t>
            </a:r>
          </a:p>
          <a:p>
            <a:r>
              <a:rPr lang="en-US" dirty="0"/>
              <a:t>Self-determination refers to a person's ability to make choices and manage their own life. Being self-determined means that you feel in greater control, as opposed to being non-self-determined, which can leave you feeling that your life is controlled by others.</a:t>
            </a:r>
          </a:p>
          <a:p>
            <a:endParaRPr lang="en-US" dirty="0">
              <a:cs typeface="Calibri"/>
            </a:endParaRPr>
          </a:p>
          <a:p>
            <a:endParaRPr lang="en-US" dirty="0">
              <a:cs typeface="Calibri"/>
            </a:endParaRPr>
          </a:p>
          <a:p>
            <a:r>
              <a:rPr lang="en-US" dirty="0">
                <a:cs typeface="Calibri"/>
              </a:rPr>
              <a:t>Mainstream first and ordinary life outcomes did not feature highly in this</a:t>
            </a:r>
          </a:p>
        </p:txBody>
      </p:sp>
      <p:sp>
        <p:nvSpPr>
          <p:cNvPr id="4" name="Slide Number Placeholder 3"/>
          <p:cNvSpPr>
            <a:spLocks noGrp="1"/>
          </p:cNvSpPr>
          <p:nvPr>
            <p:ph type="sldNum" sz="quarter" idx="5"/>
          </p:nvPr>
        </p:nvSpPr>
        <p:spPr/>
        <p:txBody>
          <a:bodyPr/>
          <a:lstStyle/>
          <a:p>
            <a:fld id="{73AC24BA-879C-4622-A16B-9E30FEA88159}" type="slidenum">
              <a:rPr lang="en-NZ" smtClean="0"/>
              <a:t>13</a:t>
            </a:fld>
            <a:endParaRPr lang="en-NZ"/>
          </a:p>
        </p:txBody>
      </p:sp>
    </p:spTree>
    <p:extLst>
      <p:ext uri="{BB962C8B-B14F-4D97-AF65-F5344CB8AC3E}">
        <p14:creationId xmlns:p14="http://schemas.microsoft.com/office/powerpoint/2010/main" val="3964021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Recognise</a:t>
            </a:r>
            <a:r>
              <a:rPr lang="en-US" dirty="0">
                <a:cs typeface="Calibri"/>
              </a:rPr>
              <a:t> lots of concurrent pieces of work happening that are moving us in a similar direction </a:t>
            </a:r>
            <a:r>
              <a:rPr lang="en-US" dirty="0" err="1">
                <a:cs typeface="Calibri"/>
              </a:rPr>
              <a:t>eg.</a:t>
            </a:r>
            <a:r>
              <a:rPr lang="en-US" dirty="0">
                <a:cs typeface="Calibri"/>
              </a:rPr>
              <a:t> Stroke Foundation, </a:t>
            </a:r>
            <a:r>
              <a:rPr lang="en-US" dirty="0" err="1">
                <a:cs typeface="Calibri"/>
              </a:rPr>
              <a:t>Whaikaha</a:t>
            </a:r>
          </a:p>
        </p:txBody>
      </p:sp>
      <p:sp>
        <p:nvSpPr>
          <p:cNvPr id="4" name="Slide Number Placeholder 3"/>
          <p:cNvSpPr>
            <a:spLocks noGrp="1"/>
          </p:cNvSpPr>
          <p:nvPr>
            <p:ph type="sldNum" sz="quarter" idx="5"/>
          </p:nvPr>
        </p:nvSpPr>
        <p:spPr/>
        <p:txBody>
          <a:bodyPr/>
          <a:lstStyle/>
          <a:p>
            <a:fld id="{94148B74-3297-4F86-964A-4DDB10338C82}" type="slidenum">
              <a:rPr lang="en-NZ" smtClean="0"/>
              <a:t>14</a:t>
            </a:fld>
            <a:endParaRPr lang="en-NZ"/>
          </a:p>
        </p:txBody>
      </p:sp>
    </p:spTree>
    <p:extLst>
      <p:ext uri="{BB962C8B-B14F-4D97-AF65-F5344CB8AC3E}">
        <p14:creationId xmlns:p14="http://schemas.microsoft.com/office/powerpoint/2010/main" val="1396382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Acknowledge the intent of EGL to shift power and authority from government to disabled people and their families</a:t>
            </a:r>
          </a:p>
        </p:txBody>
      </p:sp>
      <p:sp>
        <p:nvSpPr>
          <p:cNvPr id="4" name="Slide Number Placeholder 3"/>
          <p:cNvSpPr>
            <a:spLocks noGrp="1"/>
          </p:cNvSpPr>
          <p:nvPr>
            <p:ph type="sldNum" sz="quarter" idx="5"/>
          </p:nvPr>
        </p:nvSpPr>
        <p:spPr/>
        <p:txBody>
          <a:bodyPr/>
          <a:lstStyle/>
          <a:p>
            <a:fld id="{94148B74-3297-4F86-964A-4DDB10338C82}" type="slidenum">
              <a:rPr lang="en-NZ" smtClean="0"/>
              <a:t>2</a:t>
            </a:fld>
            <a:endParaRPr lang="en-NZ"/>
          </a:p>
        </p:txBody>
      </p:sp>
    </p:spTree>
    <p:extLst>
      <p:ext uri="{BB962C8B-B14F-4D97-AF65-F5344CB8AC3E}">
        <p14:creationId xmlns:p14="http://schemas.microsoft.com/office/powerpoint/2010/main" val="2139935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Suggestions from interviews on EVOCs that people felt they had to navigate their own rehab</a:t>
            </a:r>
          </a:p>
          <a:p>
            <a:r>
              <a:rPr lang="en-US" dirty="0">
                <a:cs typeface="Calibri"/>
              </a:rPr>
              <a:t>Links in projects and listening to the voices Ha-I-mano</a:t>
            </a:r>
          </a:p>
        </p:txBody>
      </p:sp>
      <p:sp>
        <p:nvSpPr>
          <p:cNvPr id="4" name="Slide Number Placeholder 3"/>
          <p:cNvSpPr>
            <a:spLocks noGrp="1"/>
          </p:cNvSpPr>
          <p:nvPr>
            <p:ph type="sldNum" sz="quarter" idx="5"/>
          </p:nvPr>
        </p:nvSpPr>
        <p:spPr/>
        <p:txBody>
          <a:bodyPr/>
          <a:lstStyle/>
          <a:p>
            <a:fld id="{94148B74-3297-4F86-964A-4DDB10338C82}" type="slidenum">
              <a:rPr lang="en-NZ" smtClean="0"/>
              <a:t>3</a:t>
            </a:fld>
            <a:endParaRPr lang="en-NZ"/>
          </a:p>
        </p:txBody>
      </p:sp>
    </p:spTree>
    <p:extLst>
      <p:ext uri="{BB962C8B-B14F-4D97-AF65-F5344CB8AC3E}">
        <p14:creationId xmlns:p14="http://schemas.microsoft.com/office/powerpoint/2010/main" val="3207587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Focus on </a:t>
            </a:r>
            <a:r>
              <a:rPr lang="en-US" dirty="0" err="1">
                <a:cs typeface="Calibri"/>
              </a:rPr>
              <a:t>Otautahi</a:t>
            </a:r>
            <a:r>
              <a:rPr lang="en-US" dirty="0">
                <a:cs typeface="Calibri"/>
              </a:rPr>
              <a:t>.</a:t>
            </a:r>
          </a:p>
          <a:p>
            <a:r>
              <a:rPr lang="en-US" dirty="0">
                <a:cs typeface="Calibri"/>
              </a:rPr>
              <a:t>Secondary analysis interviews – thematic analysis</a:t>
            </a:r>
            <a:endParaRPr lang="en-US" dirty="0"/>
          </a:p>
          <a:p>
            <a:r>
              <a:rPr lang="en-US" dirty="0">
                <a:cs typeface="Calibri"/>
              </a:rPr>
              <a:t>Co-design team: </a:t>
            </a:r>
            <a:r>
              <a:rPr lang="en-US" dirty="0" err="1">
                <a:cs typeface="Calibri"/>
              </a:rPr>
              <a:t>inc</a:t>
            </a:r>
            <a:r>
              <a:rPr lang="en-US" dirty="0">
                <a:cs typeface="Calibri"/>
              </a:rPr>
              <a:t> </a:t>
            </a:r>
            <a:r>
              <a:rPr lang="en-US" dirty="0" err="1">
                <a:cs typeface="Calibri"/>
              </a:rPr>
              <a:t>maori</a:t>
            </a:r>
            <a:r>
              <a:rPr lang="en-US" dirty="0">
                <a:cs typeface="Calibri"/>
              </a:rPr>
              <a:t> and </a:t>
            </a:r>
            <a:r>
              <a:rPr lang="en-US" dirty="0" err="1">
                <a:cs typeface="Calibri"/>
              </a:rPr>
              <a:t>pasifica</a:t>
            </a:r>
            <a:r>
              <a:rPr lang="en-US" dirty="0">
                <a:cs typeface="Calibri"/>
              </a:rPr>
              <a:t> </a:t>
            </a:r>
            <a:r>
              <a:rPr lang="en-US" dirty="0" err="1">
                <a:cs typeface="Calibri"/>
              </a:rPr>
              <a:t>PLEx</a:t>
            </a:r>
            <a:r>
              <a:rPr lang="en-US" dirty="0">
                <a:cs typeface="Calibri"/>
              </a:rPr>
              <a:t> and whanau plus stroke Foundation and researchers</a:t>
            </a:r>
          </a:p>
          <a:p>
            <a:r>
              <a:rPr lang="en-US" dirty="0">
                <a:cs typeface="Calibri"/>
              </a:rPr>
              <a:t>2 focus groups</a:t>
            </a:r>
          </a:p>
          <a:p>
            <a:r>
              <a:rPr lang="en-US" dirty="0">
                <a:cs typeface="Calibri"/>
              </a:rPr>
              <a:t>Cumulative approach</a:t>
            </a:r>
          </a:p>
        </p:txBody>
      </p:sp>
      <p:sp>
        <p:nvSpPr>
          <p:cNvPr id="4" name="Slide Number Placeholder 3"/>
          <p:cNvSpPr>
            <a:spLocks noGrp="1"/>
          </p:cNvSpPr>
          <p:nvPr>
            <p:ph type="sldNum" sz="quarter" idx="5"/>
          </p:nvPr>
        </p:nvSpPr>
        <p:spPr/>
        <p:txBody>
          <a:bodyPr/>
          <a:lstStyle/>
          <a:p>
            <a:fld id="{94148B74-3297-4F86-964A-4DDB10338C82}" type="slidenum">
              <a:rPr lang="en-NZ" smtClean="0"/>
              <a:t>4</a:t>
            </a:fld>
            <a:endParaRPr lang="en-NZ"/>
          </a:p>
        </p:txBody>
      </p:sp>
    </p:spTree>
    <p:extLst>
      <p:ext uri="{BB962C8B-B14F-4D97-AF65-F5344CB8AC3E}">
        <p14:creationId xmlns:p14="http://schemas.microsoft.com/office/powerpoint/2010/main" val="166841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EGL </a:t>
            </a:r>
            <a:r>
              <a:rPr lang="en-US" dirty="0" err="1"/>
              <a:t>centred</a:t>
            </a:r>
            <a:r>
              <a:rPr lang="en-US" dirty="0"/>
              <a:t> on the ‘person, their strengths and aspirations’, and it’s an approach that works, as we’ve seen in the pilot regions. It enables disabled people and their family/whanau to have much more choice and control over their own lives and the supports they receive.</a:t>
            </a:r>
          </a:p>
          <a:p>
            <a:r>
              <a:rPr lang="en-US" b="0" i="0" dirty="0">
                <a:solidFill>
                  <a:srgbClr val="000000"/>
                </a:solidFill>
                <a:effectLst/>
                <a:latin typeface="arial" panose="020B0604020202020204" pitchFamily="34" charset="0"/>
              </a:rPr>
              <a:t>Demonstrations showed improved outcomes when disabled people, families and whānau have that choice and control over their supports and access.</a:t>
            </a:r>
          </a:p>
          <a:p>
            <a:endParaRPr lang="en-US" b="0" i="0" dirty="0">
              <a:solidFill>
                <a:srgbClr val="000000"/>
              </a:solidFill>
              <a:effectLst/>
              <a:latin typeface="arial" panose="020B0604020202020204" pitchFamily="34" charset="0"/>
            </a:endParaRPr>
          </a:p>
          <a:p>
            <a:r>
              <a:rPr lang="en-US" b="0" i="0" dirty="0">
                <a:solidFill>
                  <a:srgbClr val="000000"/>
                </a:solidFill>
                <a:effectLst/>
                <a:latin typeface="arial" panose="020B0604020202020204" pitchFamily="34" charset="0"/>
              </a:rPr>
              <a:t>Not about WO today but want to acknowledge the overlap….</a:t>
            </a:r>
          </a:p>
          <a:p>
            <a:r>
              <a:rPr lang="en-US" b="0" i="0" dirty="0">
                <a:solidFill>
                  <a:srgbClr val="002639"/>
                </a:solidFill>
                <a:effectLst/>
                <a:latin typeface="Arial" panose="020B0604020202020204" pitchFamily="34" charset="0"/>
              </a:rPr>
              <a:t>Whānau </a:t>
            </a:r>
            <a:r>
              <a:rPr lang="en-US" b="0" i="0" dirty="0" err="1">
                <a:solidFill>
                  <a:srgbClr val="002639"/>
                </a:solidFill>
                <a:effectLst/>
                <a:latin typeface="Arial" panose="020B0604020202020204" pitchFamily="34" charset="0"/>
              </a:rPr>
              <a:t>ora</a:t>
            </a:r>
            <a:r>
              <a:rPr lang="en-US" b="0" i="0" dirty="0">
                <a:solidFill>
                  <a:srgbClr val="002639"/>
                </a:solidFill>
                <a:effectLst/>
                <a:latin typeface="Arial" panose="020B0604020202020204" pitchFamily="34" charset="0"/>
              </a:rPr>
              <a:t> is driven by a focus on whānau being self-managing, living healthy lifestyles and confidently participating in </a:t>
            </a:r>
            <a:r>
              <a:rPr lang="en-US" b="0" i="0" dirty="0" err="1">
                <a:solidFill>
                  <a:srgbClr val="002639"/>
                </a:solidFill>
                <a:effectLst/>
                <a:latin typeface="Arial" panose="020B0604020202020204" pitchFamily="34" charset="0"/>
              </a:rPr>
              <a:t>te</a:t>
            </a:r>
            <a:r>
              <a:rPr lang="en-US" b="0" i="0" dirty="0">
                <a:solidFill>
                  <a:srgbClr val="002639"/>
                </a:solidFill>
                <a:effectLst/>
                <a:latin typeface="Arial" panose="020B0604020202020204" pitchFamily="34" charset="0"/>
              </a:rPr>
              <a:t> </a:t>
            </a:r>
            <a:r>
              <a:rPr lang="en-US" b="0" i="0" dirty="0" err="1">
                <a:solidFill>
                  <a:srgbClr val="002639"/>
                </a:solidFill>
                <a:effectLst/>
                <a:latin typeface="Arial" panose="020B0604020202020204" pitchFamily="34" charset="0"/>
              </a:rPr>
              <a:t>ao</a:t>
            </a:r>
            <a:r>
              <a:rPr lang="en-US" b="0" i="0" dirty="0">
                <a:solidFill>
                  <a:srgbClr val="002639"/>
                </a:solidFill>
                <a:effectLst/>
                <a:latin typeface="Arial" panose="020B0604020202020204" pitchFamily="34" charset="0"/>
              </a:rPr>
              <a:t> Māori and in society. </a:t>
            </a:r>
          </a:p>
          <a:p>
            <a:r>
              <a:rPr lang="en-US" b="0" i="0" dirty="0">
                <a:solidFill>
                  <a:srgbClr val="242424"/>
                </a:solidFill>
                <a:effectLst/>
                <a:latin typeface="Roboto"/>
                <a:ea typeface="Roboto"/>
                <a:cs typeface="Roboto"/>
              </a:rPr>
              <a:t>The Enabling Good Lives (EGL) approach is </a:t>
            </a:r>
            <a:r>
              <a:rPr lang="en-US" dirty="0">
                <a:solidFill>
                  <a:srgbClr val="242424"/>
                </a:solidFill>
                <a:latin typeface="Roboto"/>
                <a:ea typeface="Roboto"/>
                <a:cs typeface="Roboto"/>
              </a:rPr>
              <a:t>also about</a:t>
            </a:r>
            <a:r>
              <a:rPr lang="en-US" b="0" i="0" dirty="0">
                <a:solidFill>
                  <a:srgbClr val="242424"/>
                </a:solidFill>
                <a:effectLst/>
                <a:latin typeface="Roboto"/>
                <a:ea typeface="Roboto"/>
                <a:cs typeface="Roboto"/>
              </a:rPr>
              <a:t> whanau </a:t>
            </a:r>
            <a:r>
              <a:rPr lang="en-US" b="0" i="0" dirty="0" err="1">
                <a:solidFill>
                  <a:srgbClr val="242424"/>
                </a:solidFill>
                <a:effectLst/>
                <a:latin typeface="Roboto"/>
                <a:ea typeface="Roboto"/>
                <a:cs typeface="Roboto"/>
              </a:rPr>
              <a:t>ora</a:t>
            </a:r>
            <a:r>
              <a:rPr lang="en-US" b="0" i="0" dirty="0">
                <a:solidFill>
                  <a:srgbClr val="242424"/>
                </a:solidFill>
                <a:effectLst/>
                <a:latin typeface="Roboto"/>
                <a:ea typeface="Roboto"/>
                <a:cs typeface="Roboto"/>
              </a:rPr>
              <a:t> (</a:t>
            </a:r>
            <a:r>
              <a:rPr lang="en-US" b="1" i="0" dirty="0">
                <a:solidFill>
                  <a:srgbClr val="242424"/>
                </a:solidFill>
                <a:effectLst/>
                <a:latin typeface="Roboto"/>
                <a:ea typeface="Roboto"/>
                <a:cs typeface="Roboto"/>
              </a:rPr>
              <a:t>improving family wellbeing</a:t>
            </a:r>
            <a:r>
              <a:rPr lang="en-US" b="0" i="0" dirty="0">
                <a:solidFill>
                  <a:srgbClr val="242424"/>
                </a:solidFill>
                <a:effectLst/>
                <a:latin typeface="Roboto"/>
                <a:ea typeface="Roboto"/>
                <a:cs typeface="Roboto"/>
              </a:rPr>
              <a:t>, focusing on the family as a whole, and addressing individual needs within the context of the family</a:t>
            </a:r>
            <a:r>
              <a:rPr lang="en-US" dirty="0">
                <a:solidFill>
                  <a:srgbClr val="242424"/>
                </a:solidFill>
                <a:latin typeface="Roboto"/>
                <a:ea typeface="Roboto"/>
                <a:cs typeface="Roboto"/>
              </a:rPr>
              <a:t>) but it is not </a:t>
            </a:r>
            <a:r>
              <a:rPr lang="en-US" dirty="0" err="1">
                <a:solidFill>
                  <a:srgbClr val="242424"/>
                </a:solidFill>
                <a:latin typeface="Roboto"/>
                <a:ea typeface="Roboto"/>
                <a:cs typeface="Roboto"/>
              </a:rPr>
              <a:t>explictly</a:t>
            </a:r>
            <a:r>
              <a:rPr lang="en-US" dirty="0">
                <a:solidFill>
                  <a:srgbClr val="242424"/>
                </a:solidFill>
                <a:latin typeface="Roboto"/>
                <a:ea typeface="Roboto"/>
                <a:cs typeface="Roboto"/>
              </a:rPr>
              <a:t> </a:t>
            </a:r>
            <a:r>
              <a:rPr lang="en-US" dirty="0" err="1">
                <a:solidFill>
                  <a:srgbClr val="242424"/>
                </a:solidFill>
                <a:latin typeface="Roboto"/>
                <a:ea typeface="Roboto"/>
                <a:cs typeface="Roboto"/>
              </a:rPr>
              <a:t>kaupapa</a:t>
            </a:r>
            <a:r>
              <a:rPr lang="en-US" dirty="0">
                <a:solidFill>
                  <a:srgbClr val="242424"/>
                </a:solidFill>
                <a:latin typeface="Roboto"/>
                <a:ea typeface="Roboto"/>
                <a:cs typeface="Roboto"/>
              </a:rPr>
              <a:t> </a:t>
            </a:r>
            <a:r>
              <a:rPr lang="en-US" dirty="0" err="1">
                <a:solidFill>
                  <a:srgbClr val="242424"/>
                </a:solidFill>
                <a:latin typeface="Roboto"/>
                <a:ea typeface="Roboto"/>
                <a:cs typeface="Roboto"/>
              </a:rPr>
              <a:t>maori</a:t>
            </a:r>
            <a:r>
              <a:rPr lang="en-US" dirty="0">
                <a:solidFill>
                  <a:srgbClr val="242424"/>
                </a:solidFill>
                <a:latin typeface="Roboto"/>
                <a:ea typeface="Roboto"/>
                <a:cs typeface="Roboto"/>
              </a:rPr>
              <a:t>.</a:t>
            </a:r>
            <a:endParaRPr lang="en-NZ" dirty="0">
              <a:latin typeface="Roboto"/>
              <a:ea typeface="Roboto"/>
              <a:cs typeface="Roboto"/>
            </a:endParaRPr>
          </a:p>
        </p:txBody>
      </p:sp>
      <p:sp>
        <p:nvSpPr>
          <p:cNvPr id="4" name="Slide Number Placeholder 3"/>
          <p:cNvSpPr>
            <a:spLocks noGrp="1"/>
          </p:cNvSpPr>
          <p:nvPr>
            <p:ph type="sldNum" sz="quarter" idx="5"/>
          </p:nvPr>
        </p:nvSpPr>
        <p:spPr/>
        <p:txBody>
          <a:bodyPr/>
          <a:lstStyle/>
          <a:p>
            <a:fld id="{94148B74-3297-4F86-964A-4DDB10338C82}" type="slidenum">
              <a:rPr lang="en-NZ" smtClean="0"/>
              <a:t>5</a:t>
            </a:fld>
            <a:endParaRPr lang="en-NZ"/>
          </a:p>
        </p:txBody>
      </p:sp>
    </p:spTree>
    <p:extLst>
      <p:ext uri="{BB962C8B-B14F-4D97-AF65-F5344CB8AC3E}">
        <p14:creationId xmlns:p14="http://schemas.microsoft.com/office/powerpoint/2010/main" val="1536429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Echo of Tom's presentation</a:t>
            </a:r>
          </a:p>
          <a:p>
            <a:r>
              <a:rPr lang="en-US">
                <a:cs typeface="Calibri"/>
              </a:rPr>
              <a:t> </a:t>
            </a:r>
          </a:p>
        </p:txBody>
      </p:sp>
      <p:sp>
        <p:nvSpPr>
          <p:cNvPr id="4" name="Slide Number Placeholder 3"/>
          <p:cNvSpPr>
            <a:spLocks noGrp="1"/>
          </p:cNvSpPr>
          <p:nvPr>
            <p:ph type="sldNum" sz="quarter" idx="5"/>
          </p:nvPr>
        </p:nvSpPr>
        <p:spPr/>
        <p:txBody>
          <a:bodyPr/>
          <a:lstStyle/>
          <a:p>
            <a:fld id="{94148B74-3297-4F86-964A-4DDB10338C82}" type="slidenum">
              <a:rPr lang="en-NZ" smtClean="0"/>
              <a:t>6</a:t>
            </a:fld>
            <a:endParaRPr lang="en-NZ"/>
          </a:p>
        </p:txBody>
      </p:sp>
    </p:spTree>
    <p:extLst>
      <p:ext uri="{BB962C8B-B14F-4D97-AF65-F5344CB8AC3E}">
        <p14:creationId xmlns:p14="http://schemas.microsoft.com/office/powerpoint/2010/main" val="1562621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dirty="0"/>
              <a:t>Semi structured interviews and focus groups.  We asked questions to gain depth of understanding and this included clarifying where EGL principles fit it. </a:t>
            </a:r>
          </a:p>
          <a:p>
            <a:r>
              <a:rPr lang="mi-NZ" dirty="0" err="1">
                <a:cs typeface="Calibri"/>
              </a:rPr>
              <a:t>Open</a:t>
            </a:r>
            <a:r>
              <a:rPr lang="mi-NZ" dirty="0">
                <a:cs typeface="Calibri"/>
              </a:rPr>
              <a:t> </a:t>
            </a:r>
            <a:r>
              <a:rPr lang="mi-NZ" dirty="0" err="1">
                <a:cs typeface="Calibri"/>
              </a:rPr>
              <a:t>questions</a:t>
            </a:r>
            <a:r>
              <a:rPr lang="mi-NZ" dirty="0">
                <a:cs typeface="Calibri"/>
              </a:rPr>
              <a:t> and </a:t>
            </a:r>
            <a:r>
              <a:rPr lang="mi-NZ" dirty="0" err="1">
                <a:cs typeface="Calibri"/>
              </a:rPr>
              <a:t>explicit</a:t>
            </a:r>
            <a:r>
              <a:rPr lang="mi-NZ" dirty="0">
                <a:cs typeface="Calibri"/>
              </a:rPr>
              <a:t> </a:t>
            </a:r>
            <a:r>
              <a:rPr lang="mi-NZ" dirty="0" err="1">
                <a:cs typeface="Calibri"/>
              </a:rPr>
              <a:t>clarification</a:t>
            </a:r>
            <a:r>
              <a:rPr lang="mi-NZ" dirty="0">
                <a:cs typeface="Calibri"/>
              </a:rPr>
              <a:t> </a:t>
            </a:r>
            <a:r>
              <a:rPr lang="mi-NZ" dirty="0" err="1">
                <a:cs typeface="Calibri"/>
              </a:rPr>
              <a:t>of</a:t>
            </a:r>
            <a:r>
              <a:rPr lang="mi-NZ" dirty="0">
                <a:cs typeface="Calibri"/>
              </a:rPr>
              <a:t> </a:t>
            </a:r>
            <a:r>
              <a:rPr lang="mi-NZ" dirty="0" err="1">
                <a:cs typeface="Calibri"/>
              </a:rPr>
              <a:t>principles</a:t>
            </a:r>
            <a:r>
              <a:rPr lang="mi-NZ" dirty="0">
                <a:cs typeface="Calibri"/>
              </a:rPr>
              <a:t> </a:t>
            </a:r>
            <a:r>
              <a:rPr lang="mi-NZ" dirty="0" err="1">
                <a:cs typeface="Calibri"/>
              </a:rPr>
              <a:t>eg</a:t>
            </a:r>
            <a:r>
              <a:rPr lang="mi-NZ" dirty="0">
                <a:cs typeface="Calibri"/>
              </a:rPr>
              <a:t>....</a:t>
            </a:r>
            <a:r>
              <a:rPr lang="mi-NZ" dirty="0" err="1">
                <a:cs typeface="Calibri"/>
              </a:rPr>
              <a:t>should</a:t>
            </a:r>
            <a:r>
              <a:rPr lang="mi-NZ" dirty="0">
                <a:cs typeface="Calibri"/>
              </a:rPr>
              <a:t> </a:t>
            </a:r>
            <a:r>
              <a:rPr lang="mi-NZ" dirty="0" err="1">
                <a:cs typeface="Calibri"/>
              </a:rPr>
              <a:t>navigators</a:t>
            </a:r>
            <a:r>
              <a:rPr lang="mi-NZ" dirty="0">
                <a:cs typeface="Calibri"/>
              </a:rPr>
              <a:t> </a:t>
            </a:r>
            <a:r>
              <a:rPr lang="mi-NZ" dirty="0" err="1">
                <a:cs typeface="Calibri"/>
              </a:rPr>
              <a:t>be</a:t>
            </a:r>
            <a:r>
              <a:rPr lang="mi-NZ" dirty="0">
                <a:cs typeface="Calibri"/>
              </a:rPr>
              <a:t> </a:t>
            </a:r>
            <a:r>
              <a:rPr lang="mi-NZ" dirty="0" err="1">
                <a:cs typeface="Calibri"/>
              </a:rPr>
              <a:t>allocated</a:t>
            </a:r>
            <a:r>
              <a:rPr lang="mi-NZ" dirty="0">
                <a:cs typeface="Calibri"/>
              </a:rPr>
              <a:t> </a:t>
            </a:r>
            <a:r>
              <a:rPr lang="mi-NZ" dirty="0" err="1">
                <a:cs typeface="Calibri"/>
              </a:rPr>
              <a:t>the</a:t>
            </a:r>
            <a:r>
              <a:rPr lang="mi-NZ" dirty="0">
                <a:cs typeface="Calibri"/>
              </a:rPr>
              <a:t> </a:t>
            </a:r>
            <a:r>
              <a:rPr lang="mi-NZ" dirty="0" err="1">
                <a:cs typeface="Calibri"/>
              </a:rPr>
              <a:t>person</a:t>
            </a:r>
            <a:r>
              <a:rPr lang="mi-NZ" dirty="0">
                <a:cs typeface="Calibri"/>
              </a:rPr>
              <a:t>/whanau and </a:t>
            </a:r>
            <a:r>
              <a:rPr lang="mi-NZ" dirty="0" err="1">
                <a:cs typeface="Calibri"/>
              </a:rPr>
              <a:t>essentially</a:t>
            </a:r>
            <a:r>
              <a:rPr lang="mi-NZ" dirty="0">
                <a:cs typeface="Calibri"/>
              </a:rPr>
              <a:t> '</a:t>
            </a:r>
            <a:r>
              <a:rPr lang="mi-NZ" dirty="0" err="1">
                <a:cs typeface="Calibri"/>
              </a:rPr>
              <a:t>lifelong</a:t>
            </a:r>
            <a:r>
              <a:rPr lang="mi-NZ" dirty="0">
                <a:cs typeface="Calibri"/>
              </a:rPr>
              <a:t>' or </a:t>
            </a:r>
            <a:r>
              <a:rPr lang="mi-NZ" dirty="0" err="1">
                <a:cs typeface="Calibri"/>
              </a:rPr>
              <a:t>should</a:t>
            </a:r>
            <a:r>
              <a:rPr lang="mi-NZ" dirty="0">
                <a:cs typeface="Calibri"/>
              </a:rPr>
              <a:t> </a:t>
            </a:r>
            <a:r>
              <a:rPr lang="mi-NZ" dirty="0" err="1">
                <a:cs typeface="Calibri"/>
              </a:rPr>
              <a:t>they</a:t>
            </a:r>
            <a:r>
              <a:rPr lang="mi-NZ" dirty="0">
                <a:cs typeface="Calibri"/>
              </a:rPr>
              <a:t> </a:t>
            </a:r>
            <a:r>
              <a:rPr lang="mi-NZ" dirty="0" err="1">
                <a:cs typeface="Calibri"/>
              </a:rPr>
              <a:t>be</a:t>
            </a:r>
            <a:r>
              <a:rPr lang="mi-NZ" dirty="0">
                <a:cs typeface="Calibri"/>
              </a:rPr>
              <a:t> </a:t>
            </a:r>
            <a:r>
              <a:rPr lang="mi-NZ" dirty="0" err="1">
                <a:cs typeface="Calibri"/>
              </a:rPr>
              <a:t>stroke</a:t>
            </a:r>
            <a:r>
              <a:rPr lang="mi-NZ" dirty="0">
                <a:cs typeface="Calibri"/>
              </a:rPr>
              <a:t> </a:t>
            </a:r>
            <a:r>
              <a:rPr lang="mi-NZ" dirty="0" err="1">
                <a:cs typeface="Calibri"/>
              </a:rPr>
              <a:t>specific</a:t>
            </a:r>
            <a:r>
              <a:rPr lang="mi-NZ" dirty="0">
                <a:cs typeface="Calibri"/>
              </a:rPr>
              <a:t>?</a:t>
            </a:r>
          </a:p>
        </p:txBody>
      </p:sp>
      <p:sp>
        <p:nvSpPr>
          <p:cNvPr id="4" name="Slide Number Placeholder 3"/>
          <p:cNvSpPr>
            <a:spLocks noGrp="1"/>
          </p:cNvSpPr>
          <p:nvPr>
            <p:ph type="sldNum" sz="quarter" idx="5"/>
          </p:nvPr>
        </p:nvSpPr>
        <p:spPr/>
        <p:txBody>
          <a:bodyPr/>
          <a:lstStyle/>
          <a:p>
            <a:fld id="{94148B74-3297-4F86-964A-4DDB10338C82}" type="slidenum">
              <a:rPr lang="en-NZ" smtClean="0"/>
              <a:t>7</a:t>
            </a:fld>
            <a:endParaRPr lang="en-NZ"/>
          </a:p>
        </p:txBody>
      </p:sp>
    </p:spTree>
    <p:extLst>
      <p:ext uri="{BB962C8B-B14F-4D97-AF65-F5344CB8AC3E}">
        <p14:creationId xmlns:p14="http://schemas.microsoft.com/office/powerpoint/2010/main" val="2105615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Brought together all key themes identified to date plus all the principles of EGL and WO and </a:t>
            </a:r>
            <a:r>
              <a:rPr lang="en-US" dirty="0" err="1">
                <a:cs typeface="Calibri"/>
              </a:rPr>
              <a:t>prioritised</a:t>
            </a:r>
            <a:r>
              <a:rPr lang="en-US" dirty="0">
                <a:cs typeface="Calibri"/>
              </a:rPr>
              <a:t> in terms of low, medium, high priority</a:t>
            </a:r>
          </a:p>
        </p:txBody>
      </p:sp>
      <p:sp>
        <p:nvSpPr>
          <p:cNvPr id="4" name="Slide Number Placeholder 3"/>
          <p:cNvSpPr>
            <a:spLocks noGrp="1"/>
          </p:cNvSpPr>
          <p:nvPr>
            <p:ph type="sldNum" sz="quarter" idx="5"/>
          </p:nvPr>
        </p:nvSpPr>
        <p:spPr/>
        <p:txBody>
          <a:bodyPr/>
          <a:lstStyle/>
          <a:p>
            <a:fld id="{94148B74-3297-4F86-964A-4DDB10338C82}" type="slidenum">
              <a:rPr lang="en-NZ" smtClean="0"/>
              <a:t>11</a:t>
            </a:fld>
            <a:endParaRPr lang="en-NZ"/>
          </a:p>
        </p:txBody>
      </p:sp>
    </p:spTree>
    <p:extLst>
      <p:ext uri="{BB962C8B-B14F-4D97-AF65-F5344CB8AC3E}">
        <p14:creationId xmlns:p14="http://schemas.microsoft.com/office/powerpoint/2010/main" val="865835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Focus of overarching principles but also explicit recommendations – not going into these today</a:t>
            </a:r>
          </a:p>
        </p:txBody>
      </p:sp>
      <p:sp>
        <p:nvSpPr>
          <p:cNvPr id="4" name="Slide Number Placeholder 3"/>
          <p:cNvSpPr>
            <a:spLocks noGrp="1"/>
          </p:cNvSpPr>
          <p:nvPr>
            <p:ph type="sldNum" sz="quarter" idx="5"/>
          </p:nvPr>
        </p:nvSpPr>
        <p:spPr/>
        <p:txBody>
          <a:bodyPr/>
          <a:lstStyle/>
          <a:p>
            <a:fld id="{94148B74-3297-4F86-964A-4DDB10338C82}" type="slidenum">
              <a:rPr lang="en-NZ" smtClean="0"/>
              <a:t>12</a:t>
            </a:fld>
            <a:endParaRPr lang="en-NZ"/>
          </a:p>
        </p:txBody>
      </p:sp>
    </p:spTree>
    <p:extLst>
      <p:ext uri="{BB962C8B-B14F-4D97-AF65-F5344CB8AC3E}">
        <p14:creationId xmlns:p14="http://schemas.microsoft.com/office/powerpoint/2010/main" val="3141494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6/1/2023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6/1/2023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501C2271-5305-E6CB-26E2-51D01F10C621}"/>
              </a:ext>
            </a:extLst>
          </p:cNvPr>
          <p:cNvSpPr>
            <a:spLocks noGrp="1"/>
          </p:cNvSpPr>
          <p:nvPr>
            <p:ph type="ctrTitle"/>
          </p:nvPr>
        </p:nvSpPr>
        <p:spPr>
          <a:xfrm>
            <a:off x="3315031" y="1242209"/>
            <a:ext cx="5561938" cy="2513516"/>
          </a:xfrm>
        </p:spPr>
        <p:txBody>
          <a:bodyPr>
            <a:normAutofit/>
          </a:bodyPr>
          <a:lstStyle/>
          <a:p>
            <a:r>
              <a:rPr lang="en-US" sz="5100" b="1" dirty="0">
                <a:cs typeface="Calibri Light"/>
              </a:rPr>
              <a:t>Using Enabling Good Lives principles in research</a:t>
            </a:r>
          </a:p>
        </p:txBody>
      </p:sp>
      <p:sp>
        <p:nvSpPr>
          <p:cNvPr id="3" name="Subtitle 2">
            <a:extLst>
              <a:ext uri="{FF2B5EF4-FFF2-40B4-BE49-F238E27FC236}">
                <a16:creationId xmlns:a16="http://schemas.microsoft.com/office/drawing/2014/main" id="{C7A308D0-6D3D-4CAB-007B-566FA58A6C7D}"/>
              </a:ext>
            </a:extLst>
          </p:cNvPr>
          <p:cNvSpPr>
            <a:spLocks noGrp="1"/>
          </p:cNvSpPr>
          <p:nvPr>
            <p:ph type="subTitle" idx="1"/>
          </p:nvPr>
        </p:nvSpPr>
        <p:spPr>
          <a:xfrm>
            <a:off x="3315031" y="4076802"/>
            <a:ext cx="5575792" cy="1853241"/>
          </a:xfrm>
        </p:spPr>
        <p:txBody>
          <a:bodyPr vert="horz" lIns="91440" tIns="45720" rIns="91440" bIns="45720" rtlCol="0" anchor="t">
            <a:normAutofit/>
          </a:bodyPr>
          <a:lstStyle/>
          <a:p>
            <a:r>
              <a:rPr lang="en-US" dirty="0">
                <a:cs typeface="Calibri"/>
              </a:rPr>
              <a:t>Emily Timothy</a:t>
            </a:r>
          </a:p>
          <a:p>
            <a:r>
              <a:rPr lang="en-US" dirty="0">
                <a:cs typeface="Calibri"/>
              </a:rPr>
              <a:t>Dr Jo Deely, Dr Jo Nunnerley and the Co-design team</a:t>
            </a:r>
          </a:p>
          <a:p>
            <a:r>
              <a:rPr lang="en-US" dirty="0">
                <a:cs typeface="Calibri"/>
              </a:rPr>
              <a:t>June 2023</a:t>
            </a: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logo&#10;&#10;Description automatically generated">
            <a:extLst>
              <a:ext uri="{FF2B5EF4-FFF2-40B4-BE49-F238E27FC236}">
                <a16:creationId xmlns:a16="http://schemas.microsoft.com/office/drawing/2014/main" id="{B1160AFC-0D6E-9B0E-6FFF-4749B25CF699}"/>
              </a:ext>
            </a:extLst>
          </p:cNvPr>
          <p:cNvPicPr>
            <a:picLocks noChangeAspect="1"/>
          </p:cNvPicPr>
          <p:nvPr/>
        </p:nvPicPr>
        <p:blipFill>
          <a:blip r:embed="rId3"/>
          <a:stretch>
            <a:fillRect/>
          </a:stretch>
        </p:blipFill>
        <p:spPr>
          <a:xfrm>
            <a:off x="9381259" y="4885026"/>
            <a:ext cx="2628900" cy="1743075"/>
          </a:xfrm>
          <a:prstGeom prst="rect">
            <a:avLst/>
          </a:prstGeom>
        </p:spPr>
      </p:pic>
      <p:pic>
        <p:nvPicPr>
          <p:cNvPr id="6" name="Picture 6" descr="A picture containing shape&#10;&#10;Description automatically generated">
            <a:extLst>
              <a:ext uri="{FF2B5EF4-FFF2-40B4-BE49-F238E27FC236}">
                <a16:creationId xmlns:a16="http://schemas.microsoft.com/office/drawing/2014/main" id="{5E99A765-D90D-67AC-4E6E-B823E9BC1738}"/>
              </a:ext>
            </a:extLst>
          </p:cNvPr>
          <p:cNvPicPr>
            <a:picLocks noChangeAspect="1"/>
          </p:cNvPicPr>
          <p:nvPr/>
        </p:nvPicPr>
        <p:blipFill>
          <a:blip r:embed="rId4"/>
          <a:stretch>
            <a:fillRect/>
          </a:stretch>
        </p:blipFill>
        <p:spPr>
          <a:xfrm>
            <a:off x="9088582" y="205741"/>
            <a:ext cx="2923309" cy="1043247"/>
          </a:xfrm>
          <a:prstGeom prst="rect">
            <a:avLst/>
          </a:prstGeom>
        </p:spPr>
      </p:pic>
      <p:sp>
        <p:nvSpPr>
          <p:cNvPr id="5" name="TextBox 4">
            <a:extLst>
              <a:ext uri="{FF2B5EF4-FFF2-40B4-BE49-F238E27FC236}">
                <a16:creationId xmlns:a16="http://schemas.microsoft.com/office/drawing/2014/main" id="{EBEBE25E-E8D3-3AF1-2EB0-F0168DDFD892}"/>
              </a:ext>
            </a:extLst>
          </p:cNvPr>
          <p:cNvSpPr txBox="1"/>
          <p:nvPr/>
        </p:nvSpPr>
        <p:spPr>
          <a:xfrm>
            <a:off x="220731" y="4591500"/>
            <a:ext cx="2739490" cy="2062103"/>
          </a:xfrm>
          <a:prstGeom prst="rect">
            <a:avLst/>
          </a:prstGeom>
          <a:solidFill>
            <a:schemeClr val="accent5">
              <a:lumMod val="40000"/>
              <a:lumOff val="60000"/>
            </a:schemeClr>
          </a:solidFill>
        </p:spPr>
        <p:txBody>
          <a:bodyPr wrap="square" rtlCol="0">
            <a:spAutoFit/>
          </a:bodyPr>
          <a:lstStyle/>
          <a:p>
            <a:pPr algn="ctr"/>
            <a:r>
              <a:rPr lang="mi-NZ" sz="3200" b="1" dirty="0"/>
              <a:t>Investigating navigational support after stroke</a:t>
            </a:r>
            <a:endParaRPr lang="en-NZ" sz="3200" b="1" dirty="0"/>
          </a:p>
        </p:txBody>
      </p:sp>
    </p:spTree>
    <p:extLst>
      <p:ext uri="{BB962C8B-B14F-4D97-AF65-F5344CB8AC3E}">
        <p14:creationId xmlns:p14="http://schemas.microsoft.com/office/powerpoint/2010/main" val="13520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35243B-6B91-13B4-FF33-E181916EAEEB}"/>
              </a:ext>
            </a:extLst>
          </p:cNvPr>
          <p:cNvSpPr txBox="1"/>
          <p:nvPr/>
        </p:nvSpPr>
        <p:spPr>
          <a:xfrm>
            <a:off x="4461163" y="902854"/>
            <a:ext cx="6096000" cy="2246769"/>
          </a:xfrm>
          <a:prstGeom prst="rect">
            <a:avLst/>
          </a:prstGeom>
          <a:noFill/>
        </p:spPr>
        <p:txBody>
          <a:bodyPr wrap="square">
            <a:spAutoFit/>
          </a:bodyPr>
          <a:lstStyle/>
          <a:p>
            <a:r>
              <a:rPr lang="en-US" sz="2000" b="0" dirty="0">
                <a:solidFill>
                  <a:srgbClr val="000000"/>
                </a:solidFill>
                <a:effectLst/>
                <a:latin typeface="Arial" panose="020B0604020202020204" pitchFamily="34" charset="0"/>
                <a:cs typeface="Arial" panose="020B0604020202020204" pitchFamily="34" charset="0"/>
              </a:rPr>
              <a:t>as soon as you have a specific [health condition navigator] then that becomes the focus, which leads you into biomedical. If you have a general [navigator] who’s doing a great job as a </a:t>
            </a:r>
            <a:r>
              <a:rPr lang="en-US" sz="2000" b="0" dirty="0" err="1">
                <a:solidFill>
                  <a:srgbClr val="000000"/>
                </a:solidFill>
                <a:effectLst/>
                <a:latin typeface="Arial" panose="020B0604020202020204" pitchFamily="34" charset="0"/>
                <a:cs typeface="Arial" panose="020B0604020202020204" pitchFamily="34" charset="0"/>
              </a:rPr>
              <a:t>tūhono</a:t>
            </a:r>
            <a:r>
              <a:rPr lang="en-US" sz="2000" b="0" dirty="0">
                <a:solidFill>
                  <a:srgbClr val="000000"/>
                </a:solidFill>
                <a:effectLst/>
                <a:latin typeface="Arial" panose="020B0604020202020204" pitchFamily="34" charset="0"/>
                <a:cs typeface="Arial" panose="020B0604020202020204" pitchFamily="34" charset="0"/>
              </a:rPr>
              <a:t> they won’t need the knowledge because all of the knowledge will be taken in and shared </a:t>
            </a:r>
            <a:r>
              <a:rPr lang="en-US" sz="2000" i="1" dirty="0">
                <a:solidFill>
                  <a:srgbClr val="000000"/>
                </a:solidFill>
                <a:latin typeface="Arial" panose="020B0604020202020204" pitchFamily="34" charset="0"/>
                <a:cs typeface="Arial" panose="020B0604020202020204" pitchFamily="34" charset="0"/>
              </a:rPr>
              <a:t>(service provider)</a:t>
            </a:r>
            <a:endParaRPr lang="en-NZ" sz="2000"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DE5089F7-06C4-640A-F16B-48DB122846BF}"/>
              </a:ext>
            </a:extLst>
          </p:cNvPr>
          <p:cNvGrpSpPr/>
          <p:nvPr/>
        </p:nvGrpSpPr>
        <p:grpSpPr>
          <a:xfrm>
            <a:off x="919018" y="902854"/>
            <a:ext cx="2539999" cy="1524000"/>
            <a:chOff x="2794000" y="169333"/>
            <a:chExt cx="2539999" cy="1524000"/>
          </a:xfrm>
        </p:grpSpPr>
        <p:sp>
          <p:nvSpPr>
            <p:cNvPr id="7" name="Rectangle 6">
              <a:extLst>
                <a:ext uri="{FF2B5EF4-FFF2-40B4-BE49-F238E27FC236}">
                  <a16:creationId xmlns:a16="http://schemas.microsoft.com/office/drawing/2014/main" id="{368B07D3-A81A-F6FB-6FEA-CCEAEC43AC0D}"/>
                </a:ext>
              </a:extLst>
            </p:cNvPr>
            <p:cNvSpPr/>
            <p:nvPr/>
          </p:nvSpPr>
          <p:spPr>
            <a:xfrm>
              <a:off x="2794000" y="169333"/>
              <a:ext cx="2539999" cy="1524000"/>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8" name="TextBox 7">
              <a:extLst>
                <a:ext uri="{FF2B5EF4-FFF2-40B4-BE49-F238E27FC236}">
                  <a16:creationId xmlns:a16="http://schemas.microsoft.com/office/drawing/2014/main" id="{BCDEA313-DF56-FD0E-235E-1FBEF97FEA33}"/>
                </a:ext>
              </a:extLst>
            </p:cNvPr>
            <p:cNvSpPr txBox="1"/>
            <p:nvPr/>
          </p:nvSpPr>
          <p:spPr>
            <a:xfrm>
              <a:off x="2794000" y="169333"/>
              <a:ext cx="2539999" cy="1524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NZ" sz="3100" kern="1200" dirty="0"/>
                <a:t>Person-centred</a:t>
              </a:r>
            </a:p>
          </p:txBody>
        </p:sp>
      </p:grpSp>
      <p:grpSp>
        <p:nvGrpSpPr>
          <p:cNvPr id="12" name="Group 11">
            <a:extLst>
              <a:ext uri="{FF2B5EF4-FFF2-40B4-BE49-F238E27FC236}">
                <a16:creationId xmlns:a16="http://schemas.microsoft.com/office/drawing/2014/main" id="{59F37BDD-905C-33C3-3BEB-259F33ECF718}"/>
              </a:ext>
            </a:extLst>
          </p:cNvPr>
          <p:cNvGrpSpPr/>
          <p:nvPr/>
        </p:nvGrpSpPr>
        <p:grpSpPr>
          <a:xfrm>
            <a:off x="8017164" y="4477819"/>
            <a:ext cx="2539999" cy="1524000"/>
            <a:chOff x="5571845" y="2044590"/>
            <a:chExt cx="2539999" cy="1524000"/>
          </a:xfrm>
        </p:grpSpPr>
        <p:sp>
          <p:nvSpPr>
            <p:cNvPr id="13" name="Rectangle 12">
              <a:extLst>
                <a:ext uri="{FF2B5EF4-FFF2-40B4-BE49-F238E27FC236}">
                  <a16:creationId xmlns:a16="http://schemas.microsoft.com/office/drawing/2014/main" id="{15B29DEE-4822-E38C-BE67-9CC805742158}"/>
                </a:ext>
              </a:extLst>
            </p:cNvPr>
            <p:cNvSpPr/>
            <p:nvPr/>
          </p:nvSpPr>
          <p:spPr>
            <a:xfrm>
              <a:off x="5571845" y="2044590"/>
              <a:ext cx="2539999" cy="1524000"/>
            </a:xfrm>
            <a:prstGeom prst="rect">
              <a:avLst/>
            </a:prstGeom>
            <a:solidFill>
              <a:schemeClr val="accent2"/>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14" name="TextBox 13">
              <a:extLst>
                <a:ext uri="{FF2B5EF4-FFF2-40B4-BE49-F238E27FC236}">
                  <a16:creationId xmlns:a16="http://schemas.microsoft.com/office/drawing/2014/main" id="{85B3F36B-F899-BAB9-3DCA-14C6986A2B96}"/>
                </a:ext>
              </a:extLst>
            </p:cNvPr>
            <p:cNvSpPr txBox="1"/>
            <p:nvPr/>
          </p:nvSpPr>
          <p:spPr>
            <a:xfrm>
              <a:off x="5571845" y="2044590"/>
              <a:ext cx="2539999" cy="1524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NZ" sz="3100" kern="1200" dirty="0"/>
                <a:t>Easy to use</a:t>
              </a:r>
            </a:p>
          </p:txBody>
        </p:sp>
      </p:grpSp>
      <p:sp>
        <p:nvSpPr>
          <p:cNvPr id="15" name="TextBox 14">
            <a:extLst>
              <a:ext uri="{FF2B5EF4-FFF2-40B4-BE49-F238E27FC236}">
                <a16:creationId xmlns:a16="http://schemas.microsoft.com/office/drawing/2014/main" id="{3C23B0B6-0FF4-24A1-BF5D-F062DC8F85B9}"/>
              </a:ext>
            </a:extLst>
          </p:cNvPr>
          <p:cNvSpPr txBox="1"/>
          <p:nvPr/>
        </p:nvSpPr>
        <p:spPr>
          <a:xfrm>
            <a:off x="1270000" y="3429000"/>
            <a:ext cx="6096000" cy="2862322"/>
          </a:xfrm>
          <a:prstGeom prst="rect">
            <a:avLst/>
          </a:prstGeom>
          <a:noFill/>
        </p:spPr>
        <p:txBody>
          <a:bodyPr wrap="square">
            <a:spAutoFit/>
          </a:bodyPr>
          <a:lstStyle/>
          <a:p>
            <a:r>
              <a:rPr lang="en-US" sz="2000" b="0" dirty="0">
                <a:solidFill>
                  <a:srgbClr val="000000"/>
                </a:solidFill>
                <a:effectLst/>
                <a:latin typeface="Arial" panose="020B0604020202020204" pitchFamily="34" charset="0"/>
                <a:cs typeface="Arial" panose="020B0604020202020204" pitchFamily="34" charset="0"/>
              </a:rPr>
              <a:t>I think my final thing would be not to make </a:t>
            </a:r>
            <a:r>
              <a:rPr lang="en-US" sz="2000" dirty="0">
                <a:solidFill>
                  <a:srgbClr val="000000"/>
                </a:solidFill>
                <a:latin typeface="Arial" panose="020B0604020202020204" pitchFamily="34" charset="0"/>
                <a:cs typeface="Arial" panose="020B0604020202020204" pitchFamily="34" charset="0"/>
              </a:rPr>
              <a:t>[navigational support]</a:t>
            </a:r>
            <a:r>
              <a:rPr lang="en-US" sz="2000" b="0" dirty="0">
                <a:solidFill>
                  <a:srgbClr val="000000"/>
                </a:solidFill>
                <a:effectLst/>
                <a:latin typeface="Arial" panose="020B0604020202020204" pitchFamily="34" charset="0"/>
                <a:cs typeface="Arial" panose="020B0604020202020204" pitchFamily="34" charset="0"/>
              </a:rPr>
              <a:t> complicated. The easy questions, whatever it looks like, whatever the job title is and wherever they sit, is just to be a kind, good person to the family and have some empathy. Kindness and empathy is really… everything else can get taught and the family will teach. Sometimes we try and do these amazing big ops manuals and really just… let it grow. </a:t>
            </a:r>
            <a:r>
              <a:rPr lang="en-US" sz="2000" i="1" dirty="0">
                <a:solidFill>
                  <a:srgbClr val="000000"/>
                </a:solidFill>
                <a:latin typeface="Arial" panose="020B0604020202020204" pitchFamily="34" charset="0"/>
                <a:cs typeface="Arial" panose="020B0604020202020204" pitchFamily="34" charset="0"/>
              </a:rPr>
              <a:t>(service provider)</a:t>
            </a:r>
            <a:r>
              <a:rPr lang="en-US" sz="2000" b="0" i="0" dirty="0">
                <a:solidFill>
                  <a:srgbClr val="000000"/>
                </a:solidFill>
                <a:effectLst/>
                <a:latin typeface="Arial" panose="020B0604020202020204" pitchFamily="34" charset="0"/>
                <a:cs typeface="Arial" panose="020B0604020202020204" pitchFamily="34" charset="0"/>
              </a:rPr>
              <a:t>  </a:t>
            </a:r>
            <a:endParaRPr lang="en-N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471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descr="People at the meeting desk">
            <a:extLst>
              <a:ext uri="{FF2B5EF4-FFF2-40B4-BE49-F238E27FC236}">
                <a16:creationId xmlns:a16="http://schemas.microsoft.com/office/drawing/2014/main" id="{B76BCBA5-EE3E-BE39-4C38-5F730657E9D8}"/>
              </a:ext>
            </a:extLst>
          </p:cNvPr>
          <p:cNvPicPr>
            <a:picLocks noChangeAspect="1"/>
          </p:cNvPicPr>
          <p:nvPr/>
        </p:nvPicPr>
        <p:blipFill rotWithShape="1">
          <a:blip r:embed="rId3"/>
          <a:srcRect l="5643" r="15046"/>
          <a:stretch/>
        </p:blipFill>
        <p:spPr>
          <a:xfrm>
            <a:off x="2522358" y="10"/>
            <a:ext cx="9669642" cy="6857990"/>
          </a:xfrm>
          <a:prstGeom prst="rect">
            <a:avLst/>
          </a:prstGeom>
        </p:spPr>
      </p:pic>
      <p:sp>
        <p:nvSpPr>
          <p:cNvPr id="42" name="Rectangle 4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42E4FC-09C4-B73D-D877-EB1398F7FD51}"/>
              </a:ext>
            </a:extLst>
          </p:cNvPr>
          <p:cNvSpPr>
            <a:spLocks noGrp="1"/>
          </p:cNvSpPr>
          <p:nvPr>
            <p:ph type="title"/>
          </p:nvPr>
        </p:nvSpPr>
        <p:spPr>
          <a:xfrm>
            <a:off x="952228" y="743447"/>
            <a:ext cx="3973385" cy="3692028"/>
          </a:xfrm>
          <a:noFill/>
        </p:spPr>
        <p:txBody>
          <a:bodyPr vert="horz" lIns="91440" tIns="45720" rIns="91440" bIns="45720" rtlCol="0" anchor="b">
            <a:normAutofit/>
          </a:bodyPr>
          <a:lstStyle/>
          <a:p>
            <a:r>
              <a:rPr lang="en-US" sz="5200" b="1" dirty="0"/>
              <a:t>How our co-design team used EGL</a:t>
            </a:r>
          </a:p>
        </p:txBody>
      </p:sp>
      <p:sp>
        <p:nvSpPr>
          <p:cNvPr id="3" name="TextBox 2">
            <a:extLst>
              <a:ext uri="{FF2B5EF4-FFF2-40B4-BE49-F238E27FC236}">
                <a16:creationId xmlns:a16="http://schemas.microsoft.com/office/drawing/2014/main" id="{1AA99297-9FB0-8601-40F7-0DDA44F44B23}"/>
              </a:ext>
            </a:extLst>
          </p:cNvPr>
          <p:cNvSpPr txBox="1"/>
          <p:nvPr/>
        </p:nvSpPr>
        <p:spPr>
          <a:xfrm>
            <a:off x="7066978" y="1473200"/>
            <a:ext cx="3397822" cy="3238500"/>
          </a:xfrm>
          <a:prstGeom prst="rect">
            <a:avLst/>
          </a:prstGeom>
          <a:solidFill>
            <a:schemeClr val="bg1"/>
          </a:solidFill>
          <a:ln>
            <a:solidFill>
              <a:schemeClr val="accent1">
                <a:lumMod val="20000"/>
                <a:lumOff val="80000"/>
              </a:schemeClr>
            </a:solidFill>
          </a:ln>
        </p:spPr>
        <p:txBody>
          <a:bodyPr wrap="square" rtlCol="0">
            <a:spAutoFit/>
          </a:bodyPr>
          <a:lstStyle/>
          <a:p>
            <a:r>
              <a:rPr lang="mi-NZ" sz="3600" b="1" dirty="0"/>
              <a:t>Influenced;</a:t>
            </a:r>
          </a:p>
          <a:p>
            <a:pPr marL="571500" indent="-571500">
              <a:buFont typeface="Arial" panose="020B0604020202020204" pitchFamily="34" charset="0"/>
              <a:buChar char="•"/>
            </a:pPr>
            <a:r>
              <a:rPr lang="mi-NZ" sz="3600" b="1" dirty="0"/>
              <a:t>Questioning</a:t>
            </a:r>
          </a:p>
          <a:p>
            <a:pPr marL="571500" indent="-571500">
              <a:buFont typeface="Arial" panose="020B0604020202020204" pitchFamily="34" charset="0"/>
              <a:buChar char="•"/>
            </a:pPr>
            <a:r>
              <a:rPr lang="mi-NZ" sz="3600" b="1" dirty="0"/>
              <a:t>Analysis</a:t>
            </a:r>
          </a:p>
          <a:p>
            <a:pPr marL="571500" indent="-571500">
              <a:buFont typeface="Arial" panose="020B0604020202020204" pitchFamily="34" charset="0"/>
              <a:buChar char="•"/>
            </a:pPr>
            <a:r>
              <a:rPr lang="mi-NZ" sz="3600" b="1" dirty="0"/>
              <a:t>Workshop synthesis</a:t>
            </a:r>
          </a:p>
          <a:p>
            <a:endParaRPr lang="en-NZ" dirty="0"/>
          </a:p>
        </p:txBody>
      </p:sp>
    </p:spTree>
    <p:extLst>
      <p:ext uri="{BB962C8B-B14F-4D97-AF65-F5344CB8AC3E}">
        <p14:creationId xmlns:p14="http://schemas.microsoft.com/office/powerpoint/2010/main" val="21048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14">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CE97AC-0C61-69CC-8B4C-0F2362484162}"/>
              </a:ext>
            </a:extLst>
          </p:cNvPr>
          <p:cNvSpPr>
            <a:spLocks noGrp="1"/>
          </p:cNvSpPr>
          <p:nvPr>
            <p:ph type="title"/>
          </p:nvPr>
        </p:nvSpPr>
        <p:spPr>
          <a:xfrm>
            <a:off x="6194716" y="739978"/>
            <a:ext cx="5334930" cy="3004145"/>
          </a:xfrm>
          <a:prstGeom prst="ellipse">
            <a:avLst/>
          </a:prstGeom>
        </p:spPr>
        <p:txBody>
          <a:bodyPr vert="horz" lIns="91440" tIns="45720" rIns="91440" bIns="45720" rtlCol="0" anchor="b">
            <a:normAutofit/>
          </a:bodyPr>
          <a:lstStyle/>
          <a:p>
            <a:pPr algn="ctr"/>
            <a:r>
              <a:rPr lang="en-US" sz="6000" b="1" dirty="0"/>
              <a:t>Findings</a:t>
            </a:r>
          </a:p>
        </p:txBody>
      </p:sp>
      <p:sp>
        <p:nvSpPr>
          <p:cNvPr id="39" name="Freeform: Shape 16">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18">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41" name="Freeform: Shape 20">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22">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43" name="Freeform: Shape 24">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5" name="Picture 4" descr="Light bulb on yellow background with sketched light beams and cord">
            <a:extLst>
              <a:ext uri="{FF2B5EF4-FFF2-40B4-BE49-F238E27FC236}">
                <a16:creationId xmlns:a16="http://schemas.microsoft.com/office/drawing/2014/main" id="{A539481C-990A-4E87-45CB-1C42194BF51F}"/>
              </a:ext>
            </a:extLst>
          </p:cNvPr>
          <p:cNvPicPr>
            <a:picLocks noChangeAspect="1"/>
          </p:cNvPicPr>
          <p:nvPr/>
        </p:nvPicPr>
        <p:blipFill rotWithShape="1">
          <a:blip r:embed="rId3"/>
          <a:srcRect l="38500" r="1" b="1"/>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44" name="Freeform: Shape 26">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65461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D97CF2-7879-4A7E-1FFE-618EAAD613D3}"/>
              </a:ext>
            </a:extLst>
          </p:cNvPr>
          <p:cNvPicPr>
            <a:picLocks noChangeAspect="1"/>
          </p:cNvPicPr>
          <p:nvPr/>
        </p:nvPicPr>
        <p:blipFill>
          <a:blip r:embed="rId3"/>
          <a:stretch>
            <a:fillRect/>
          </a:stretch>
        </p:blipFill>
        <p:spPr>
          <a:xfrm>
            <a:off x="2647950" y="42862"/>
            <a:ext cx="6896100" cy="6772275"/>
          </a:xfrm>
          <a:prstGeom prst="rect">
            <a:avLst/>
          </a:prstGeom>
        </p:spPr>
      </p:pic>
      <p:sp>
        <p:nvSpPr>
          <p:cNvPr id="2" name="TextBox 1">
            <a:extLst>
              <a:ext uri="{FF2B5EF4-FFF2-40B4-BE49-F238E27FC236}">
                <a16:creationId xmlns:a16="http://schemas.microsoft.com/office/drawing/2014/main" id="{3A6881F9-08B9-DFC9-6143-E708E5E5D892}"/>
              </a:ext>
            </a:extLst>
          </p:cNvPr>
          <p:cNvSpPr txBox="1"/>
          <p:nvPr/>
        </p:nvSpPr>
        <p:spPr>
          <a:xfrm>
            <a:off x="9311014" y="3438393"/>
            <a:ext cx="2993721" cy="3046988"/>
          </a:xfrm>
          <a:prstGeom prst="rect">
            <a:avLst/>
          </a:prstGeom>
          <a:noFill/>
        </p:spPr>
        <p:txBody>
          <a:bodyPr wrap="square" rtlCol="0">
            <a:spAutoFit/>
          </a:bodyPr>
          <a:lstStyle/>
          <a:p>
            <a:pPr marL="285750" indent="-285750">
              <a:buFont typeface="Arial" panose="020B0604020202020204" pitchFamily="34" charset="0"/>
              <a:buChar char="•"/>
            </a:pPr>
            <a:r>
              <a:rPr lang="mi-NZ" sz="2400" b="1" dirty="0">
                <a:solidFill>
                  <a:srgbClr val="FF0000"/>
                </a:solidFill>
              </a:rPr>
              <a:t>Self-determination</a:t>
            </a:r>
          </a:p>
          <a:p>
            <a:pPr marL="285750" indent="-285750">
              <a:buFont typeface="Arial" panose="020B0604020202020204" pitchFamily="34" charset="0"/>
              <a:buChar char="•"/>
            </a:pPr>
            <a:r>
              <a:rPr lang="mi-NZ" sz="2400" b="1" dirty="0">
                <a:solidFill>
                  <a:srgbClr val="FF0000"/>
                </a:solidFill>
              </a:rPr>
              <a:t>(Option for) Beginning early</a:t>
            </a:r>
          </a:p>
          <a:p>
            <a:pPr marL="285750" indent="-285750">
              <a:buFont typeface="Arial" panose="020B0604020202020204" pitchFamily="34" charset="0"/>
              <a:buChar char="•"/>
            </a:pPr>
            <a:r>
              <a:rPr lang="mi-NZ" sz="2400" b="1" dirty="0">
                <a:solidFill>
                  <a:srgbClr val="FF0000"/>
                </a:solidFill>
              </a:rPr>
              <a:t>Person-centred</a:t>
            </a:r>
          </a:p>
          <a:p>
            <a:pPr marL="285750" indent="-285750">
              <a:buFont typeface="Arial" panose="020B0604020202020204" pitchFamily="34" charset="0"/>
              <a:buChar char="•"/>
            </a:pPr>
            <a:r>
              <a:rPr lang="mi-NZ" sz="2400" b="1" dirty="0">
                <a:solidFill>
                  <a:srgbClr val="FF0000"/>
                </a:solidFill>
              </a:rPr>
              <a:t>Easy to use</a:t>
            </a:r>
          </a:p>
          <a:p>
            <a:pPr marL="285750" indent="-285750">
              <a:buFont typeface="Arial" panose="020B0604020202020204" pitchFamily="34" charset="0"/>
              <a:buChar char="•"/>
            </a:pPr>
            <a:r>
              <a:rPr lang="mi-NZ" sz="2400" b="1" dirty="0">
                <a:solidFill>
                  <a:srgbClr val="FF0000"/>
                </a:solidFill>
              </a:rPr>
              <a:t>Relationship building</a:t>
            </a:r>
            <a:endParaRPr lang="en-NZ" sz="2400" b="1" dirty="0">
              <a:solidFill>
                <a:srgbClr val="FF0000"/>
              </a:solidFill>
            </a:endParaRPr>
          </a:p>
        </p:txBody>
      </p:sp>
      <p:sp>
        <p:nvSpPr>
          <p:cNvPr id="4" name="TextBox 3">
            <a:extLst>
              <a:ext uri="{FF2B5EF4-FFF2-40B4-BE49-F238E27FC236}">
                <a16:creationId xmlns:a16="http://schemas.microsoft.com/office/drawing/2014/main" id="{F1AE4B37-B6AA-7DA7-7149-F4157D3729D7}"/>
              </a:ext>
            </a:extLst>
          </p:cNvPr>
          <p:cNvSpPr txBox="1"/>
          <p:nvPr/>
        </p:nvSpPr>
        <p:spPr>
          <a:xfrm>
            <a:off x="118996" y="1001038"/>
            <a:ext cx="2528954" cy="3416320"/>
          </a:xfrm>
          <a:prstGeom prst="rect">
            <a:avLst/>
          </a:prstGeom>
          <a:noFill/>
        </p:spPr>
        <p:txBody>
          <a:bodyPr wrap="square" rtlCol="0">
            <a:spAutoFit/>
          </a:bodyPr>
          <a:lstStyle/>
          <a:p>
            <a:pPr marL="285750" indent="-285750">
              <a:buFont typeface="Arial" panose="020B0604020202020204" pitchFamily="34" charset="0"/>
              <a:buChar char="•"/>
            </a:pPr>
            <a:r>
              <a:rPr lang="mi-NZ" sz="2400" b="1" dirty="0">
                <a:solidFill>
                  <a:srgbClr val="FF0000"/>
                </a:solidFill>
              </a:rPr>
              <a:t>Whānau are self-managing and empowered leaders</a:t>
            </a:r>
          </a:p>
          <a:p>
            <a:pPr marL="285750" indent="-285750">
              <a:buFont typeface="Arial" panose="020B0604020202020204" pitchFamily="34" charset="0"/>
              <a:buChar char="•"/>
            </a:pPr>
            <a:r>
              <a:rPr lang="mi-NZ" sz="2400" b="1" dirty="0">
                <a:solidFill>
                  <a:srgbClr val="FF0000"/>
                </a:solidFill>
              </a:rPr>
              <a:t>Whānau are participating in society</a:t>
            </a:r>
          </a:p>
        </p:txBody>
      </p:sp>
    </p:spTree>
    <p:extLst>
      <p:ext uri="{BB962C8B-B14F-4D97-AF65-F5344CB8AC3E}">
        <p14:creationId xmlns:p14="http://schemas.microsoft.com/office/powerpoint/2010/main" val="381600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3E17859-C5F0-476F-A082-A4CB8841D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364ECAB7-842B-2ED0-B1D3-03BD93D1B613}"/>
              </a:ext>
            </a:extLst>
          </p:cNvPr>
          <p:cNvSpPr>
            <a:spLocks noGrp="1"/>
          </p:cNvSpPr>
          <p:nvPr>
            <p:ph type="title"/>
          </p:nvPr>
        </p:nvSpPr>
        <p:spPr>
          <a:xfrm>
            <a:off x="838200" y="365125"/>
            <a:ext cx="10515599" cy="1325563"/>
          </a:xfrm>
        </p:spPr>
        <p:txBody>
          <a:bodyPr>
            <a:normAutofit/>
          </a:bodyPr>
          <a:lstStyle/>
          <a:p>
            <a:r>
              <a:rPr lang="en-US" b="1" dirty="0">
                <a:cs typeface="Calibri Light"/>
              </a:rPr>
              <a:t>Next steps</a:t>
            </a:r>
            <a:endParaRPr lang="en-US" b="1" dirty="0"/>
          </a:p>
        </p:txBody>
      </p:sp>
      <p:sp>
        <p:nvSpPr>
          <p:cNvPr id="3" name="Content Placeholder 2">
            <a:extLst>
              <a:ext uri="{FF2B5EF4-FFF2-40B4-BE49-F238E27FC236}">
                <a16:creationId xmlns:a16="http://schemas.microsoft.com/office/drawing/2014/main" id="{89E95BD8-EF96-8F25-4B81-F69322CE7C33}"/>
              </a:ext>
            </a:extLst>
          </p:cNvPr>
          <p:cNvSpPr>
            <a:spLocks noGrp="1"/>
          </p:cNvSpPr>
          <p:nvPr>
            <p:ph idx="1"/>
          </p:nvPr>
        </p:nvSpPr>
        <p:spPr>
          <a:xfrm>
            <a:off x="838200" y="1825625"/>
            <a:ext cx="5393361" cy="4351338"/>
          </a:xfrm>
        </p:spPr>
        <p:txBody>
          <a:bodyPr>
            <a:normAutofit/>
          </a:bodyPr>
          <a:lstStyle/>
          <a:p>
            <a:r>
              <a:rPr lang="en-US" dirty="0"/>
              <a:t>More conversations with stakeholders​</a:t>
            </a:r>
          </a:p>
          <a:p>
            <a:endParaRPr lang="en-US" dirty="0"/>
          </a:p>
          <a:p>
            <a:r>
              <a:rPr lang="en-US" dirty="0"/>
              <a:t> Further funding application if appropriate​</a:t>
            </a:r>
          </a:p>
          <a:p>
            <a:endParaRPr lang="en-US" dirty="0"/>
          </a:p>
          <a:p>
            <a:r>
              <a:rPr lang="en-US" dirty="0"/>
              <a:t>Reflections </a:t>
            </a:r>
            <a:r>
              <a:rPr lang="en-US"/>
              <a:t>on process</a:t>
            </a:r>
            <a:endParaRPr lang="en-US" dirty="0"/>
          </a:p>
          <a:p>
            <a:endParaRPr lang="en-US" dirty="0"/>
          </a:p>
          <a:p>
            <a:r>
              <a:rPr lang="en-US" dirty="0"/>
              <a:t> Your thoughts.....?</a:t>
            </a:r>
          </a:p>
        </p:txBody>
      </p:sp>
      <p:pic>
        <p:nvPicPr>
          <p:cNvPr id="5" name="Picture 4" descr="Path winding through a grassy field">
            <a:extLst>
              <a:ext uri="{FF2B5EF4-FFF2-40B4-BE49-F238E27FC236}">
                <a16:creationId xmlns:a16="http://schemas.microsoft.com/office/drawing/2014/main" id="{E6E0524F-F59A-DB0C-6E92-6B1A865B2243}"/>
              </a:ext>
            </a:extLst>
          </p:cNvPr>
          <p:cNvPicPr>
            <a:picLocks noChangeAspect="1"/>
          </p:cNvPicPr>
          <p:nvPr/>
        </p:nvPicPr>
        <p:blipFill rotWithShape="1">
          <a:blip r:embed="rId3"/>
          <a:srcRect l="23619" r="9630" b="-1"/>
          <a:stretch/>
        </p:blipFill>
        <p:spPr>
          <a:xfrm>
            <a:off x="6848918" y="1771078"/>
            <a:ext cx="4504881" cy="450488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8"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8316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AD8107-1878-F3B9-FAFB-D311291339A2}"/>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lgn="ctr"/>
            <a:r>
              <a:rPr lang="en-US" sz="7200" dirty="0">
                <a:cs typeface="Calibri Light"/>
              </a:rPr>
              <a:t>Ko </a:t>
            </a:r>
            <a:r>
              <a:rPr lang="en-US" sz="7200" dirty="0" err="1">
                <a:cs typeface="Calibri Light"/>
              </a:rPr>
              <a:t>te</a:t>
            </a:r>
            <a:r>
              <a:rPr lang="en-US" sz="7200" dirty="0">
                <a:cs typeface="Calibri Light"/>
              </a:rPr>
              <a:t> </a:t>
            </a:r>
            <a:r>
              <a:rPr lang="en-US" sz="7200" dirty="0" err="1">
                <a:cs typeface="Calibri Light"/>
              </a:rPr>
              <a:t>tūmanako</a:t>
            </a:r>
            <a:r>
              <a:rPr lang="en-US" sz="7200" dirty="0">
                <a:cs typeface="Calibri Light"/>
              </a:rPr>
              <a:t> me </a:t>
            </a:r>
            <a:r>
              <a:rPr lang="en-US" sz="7200" dirty="0" err="1">
                <a:cs typeface="Calibri Light"/>
              </a:rPr>
              <a:t>haere</a:t>
            </a:r>
            <a:r>
              <a:rPr lang="en-US" sz="7200" dirty="0">
                <a:cs typeface="Calibri Light"/>
              </a:rPr>
              <a:t> </a:t>
            </a:r>
            <a:r>
              <a:rPr lang="en-US" sz="7200" dirty="0" err="1">
                <a:cs typeface="Calibri Light"/>
              </a:rPr>
              <a:t>tahi</a:t>
            </a:r>
            <a:r>
              <a:rPr lang="en-US" sz="7200" dirty="0">
                <a:cs typeface="Calibri Light"/>
              </a:rPr>
              <a:t> tatou</a:t>
            </a:r>
            <a:endParaRPr lang="en-US" sz="7200" kern="1200" dirty="0">
              <a:latin typeface="+mj-lt"/>
              <a:cs typeface="Calibri Light"/>
            </a:endParaRPr>
          </a:p>
        </p:txBody>
      </p:sp>
      <p:sp>
        <p:nvSpPr>
          <p:cNvPr id="3" name="Text Placeholder 2">
            <a:extLst>
              <a:ext uri="{FF2B5EF4-FFF2-40B4-BE49-F238E27FC236}">
                <a16:creationId xmlns:a16="http://schemas.microsoft.com/office/drawing/2014/main" id="{E8A161A3-D766-4105-E679-40F666A80D53}"/>
              </a:ext>
            </a:extLst>
          </p:cNvPr>
          <p:cNvSpPr>
            <a:spLocks noGrp="1"/>
          </p:cNvSpPr>
          <p:nvPr>
            <p:ph type="body" idx="1"/>
          </p:nvPr>
        </p:nvSpPr>
        <p:spPr>
          <a:xfrm>
            <a:off x="1524000" y="5514052"/>
            <a:ext cx="9144000" cy="651910"/>
          </a:xfrm>
        </p:spPr>
        <p:txBody>
          <a:bodyPr vert="horz" lIns="91440" tIns="45720" rIns="91440" bIns="45720" rtlCol="0" anchor="ctr">
            <a:normAutofit/>
          </a:bodyPr>
          <a:lstStyle/>
          <a:p>
            <a:pPr algn="ctr"/>
            <a:r>
              <a:rPr lang="en-US" kern="1200">
                <a:solidFill>
                  <a:schemeClr val="tx1"/>
                </a:solidFill>
                <a:latin typeface="+mn-lt"/>
                <a:ea typeface="+mn-ea"/>
                <a:cs typeface="+mn-cs"/>
              </a:rPr>
              <a:t>Let us </a:t>
            </a:r>
            <a:r>
              <a:rPr lang="en-US" dirty="0">
                <a:solidFill>
                  <a:schemeClr val="tx1"/>
                </a:solidFill>
              </a:rPr>
              <a:t>do this together</a:t>
            </a:r>
            <a:endParaRPr lang="en-US" kern="1200">
              <a:solidFill>
                <a:schemeClr val="tx1"/>
              </a:solidFill>
              <a:latin typeface="+mn-lt"/>
              <a:ea typeface="+mn-ea"/>
              <a:cs typeface="+mn-cs"/>
            </a:endParaRPr>
          </a:p>
        </p:txBody>
      </p:sp>
      <p:cxnSp>
        <p:nvCxnSpPr>
          <p:cNvPr id="17"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7319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7D5F49B3-3639-983F-47ED-FAE9F4D4C845}"/>
              </a:ext>
            </a:extLst>
          </p:cNvPr>
          <p:cNvSpPr>
            <a:spLocks noGrp="1"/>
          </p:cNvSpPr>
          <p:nvPr>
            <p:ph type="title"/>
          </p:nvPr>
        </p:nvSpPr>
        <p:spPr>
          <a:xfrm>
            <a:off x="5646221" y="117058"/>
            <a:ext cx="5393361" cy="1325563"/>
          </a:xfrm>
        </p:spPr>
        <p:txBody>
          <a:bodyPr>
            <a:normAutofit/>
          </a:bodyPr>
          <a:lstStyle/>
          <a:p>
            <a:r>
              <a:rPr lang="en-US" b="1" dirty="0">
                <a:cs typeface="Calibri Light"/>
              </a:rPr>
              <a:t>Where we started</a:t>
            </a:r>
          </a:p>
        </p:txBody>
      </p:sp>
      <p:sp>
        <p:nvSpPr>
          <p:cNvPr id="3" name="Content Placeholder 2">
            <a:extLst>
              <a:ext uri="{FF2B5EF4-FFF2-40B4-BE49-F238E27FC236}">
                <a16:creationId xmlns:a16="http://schemas.microsoft.com/office/drawing/2014/main" id="{BE8E9979-1C4E-EB22-17E6-B8B6095A753B}"/>
              </a:ext>
            </a:extLst>
          </p:cNvPr>
          <p:cNvSpPr>
            <a:spLocks noGrp="1"/>
          </p:cNvSpPr>
          <p:nvPr>
            <p:ph idx="1"/>
          </p:nvPr>
        </p:nvSpPr>
        <p:spPr>
          <a:xfrm>
            <a:off x="286234" y="1183378"/>
            <a:ext cx="7219686" cy="1459254"/>
          </a:xfrm>
        </p:spPr>
        <p:txBody>
          <a:bodyPr vert="horz" lIns="91440" tIns="45720" rIns="91440" bIns="45720" rtlCol="0" anchor="t">
            <a:normAutofit/>
          </a:bodyPr>
          <a:lstStyle/>
          <a:p>
            <a:pPr marL="0" indent="0">
              <a:buNone/>
            </a:pPr>
            <a:r>
              <a:rPr lang="en-US" dirty="0">
                <a:cs typeface="Calibri"/>
              </a:rPr>
              <a:t>People feeling unsupported, unsure and having to drive rehabilitation/life after stroke myself/ourselves. </a:t>
            </a:r>
          </a:p>
          <a:p>
            <a:pPr marL="0" indent="0">
              <a:buNone/>
            </a:pPr>
            <a:endParaRPr lang="en-US" dirty="0">
              <a:cs typeface="Calibri"/>
            </a:endParaRPr>
          </a:p>
          <a:p>
            <a:pPr marL="0" indent="0">
              <a:buNone/>
            </a:pPr>
            <a:endParaRPr lang="en-US" dirty="0">
              <a:cs typeface="Calibri"/>
            </a:endParaRPr>
          </a:p>
        </p:txBody>
      </p:sp>
      <p:sp>
        <p:nvSpPr>
          <p:cNvPr id="18"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Speech Bubble: Rectangle with Corners Rounded 3">
            <a:extLst>
              <a:ext uri="{FF2B5EF4-FFF2-40B4-BE49-F238E27FC236}">
                <a16:creationId xmlns:a16="http://schemas.microsoft.com/office/drawing/2014/main" id="{198F5BC4-6D33-849E-A371-616CB9F4EA30}"/>
              </a:ext>
            </a:extLst>
          </p:cNvPr>
          <p:cNvSpPr/>
          <p:nvPr/>
        </p:nvSpPr>
        <p:spPr>
          <a:xfrm>
            <a:off x="1024661" y="2587596"/>
            <a:ext cx="5323211" cy="1938991"/>
          </a:xfrm>
          <a:prstGeom prst="wedgeRoundRectCallout">
            <a:avLst>
              <a:gd name="adj1" fmla="val 37467"/>
              <a:gd name="adj2" fmla="val -67067"/>
              <a:gd name="adj3" fmla="val 16667"/>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cs typeface="Calibri"/>
              </a:rPr>
              <a:t>I’m not sure what I should expect, whether I’ll get more rehab at that time, or whether they will just only be responsive, not proactive, or if there maybe should be something that I’m asking for, but I don’t know what to ask </a:t>
            </a:r>
            <a:r>
              <a:rPr lang="en-US" i="1" dirty="0">
                <a:solidFill>
                  <a:srgbClr val="000000"/>
                </a:solidFill>
                <a:cs typeface="Calibri"/>
              </a:rPr>
              <a:t>(person with stroke)</a:t>
            </a:r>
            <a:endParaRPr lang="en-US" i="1" dirty="0">
              <a:cs typeface="Calibri"/>
            </a:endParaRPr>
          </a:p>
        </p:txBody>
      </p:sp>
      <p:sp>
        <p:nvSpPr>
          <p:cNvPr id="6" name="Speech Bubble: Oval 5">
            <a:extLst>
              <a:ext uri="{FF2B5EF4-FFF2-40B4-BE49-F238E27FC236}">
                <a16:creationId xmlns:a16="http://schemas.microsoft.com/office/drawing/2014/main" id="{A473B3C5-1141-DC74-A1F3-C257620CAD05}"/>
              </a:ext>
            </a:extLst>
          </p:cNvPr>
          <p:cNvSpPr/>
          <p:nvPr/>
        </p:nvSpPr>
        <p:spPr>
          <a:xfrm>
            <a:off x="6593380" y="1913005"/>
            <a:ext cx="4832194" cy="3075877"/>
          </a:xfrm>
          <a:prstGeom prst="wedgeEllipseCallout">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0" i="0" dirty="0">
                <a:solidFill>
                  <a:srgbClr val="000000"/>
                </a:solidFill>
                <a:latin typeface="Calibri"/>
                <a:ea typeface="Calibri"/>
                <a:cs typeface="Calibri"/>
              </a:rPr>
              <a:t>I think it would have been useful just to have someone who was a name or a contact, that if I was struggling, I could get hold of, so when I </a:t>
            </a:r>
            <a:r>
              <a:rPr lang="en-US" b="0" i="0" dirty="0" err="1">
                <a:solidFill>
                  <a:srgbClr val="000000"/>
                </a:solidFill>
                <a:latin typeface="Calibri"/>
                <a:ea typeface="Calibri"/>
                <a:cs typeface="Calibri"/>
              </a:rPr>
              <a:t>realised</a:t>
            </a:r>
            <a:r>
              <a:rPr lang="en-US" b="0" i="0" dirty="0">
                <a:solidFill>
                  <a:srgbClr val="000000"/>
                </a:solidFill>
                <a:latin typeface="Calibri"/>
                <a:ea typeface="Calibri"/>
                <a:cs typeface="Calibri"/>
              </a:rPr>
              <a:t> that things had gone wrong, there was no way then I had of reaching out to talk to someone</a:t>
            </a:r>
            <a:r>
              <a:rPr lang="en-US" dirty="0">
                <a:solidFill>
                  <a:srgbClr val="000000"/>
                </a:solidFill>
                <a:latin typeface="Calibri"/>
                <a:ea typeface="Calibri"/>
                <a:cs typeface="Calibri"/>
              </a:rPr>
              <a:t> </a:t>
            </a:r>
            <a:r>
              <a:rPr lang="en-US" i="1" dirty="0">
                <a:solidFill>
                  <a:srgbClr val="000000"/>
                </a:solidFill>
                <a:latin typeface="Calibri"/>
                <a:ea typeface="Calibri"/>
                <a:cs typeface="Calibri"/>
              </a:rPr>
              <a:t>(person with stroke)</a:t>
            </a:r>
            <a:endParaRPr lang="en-US" i="1" dirty="0"/>
          </a:p>
        </p:txBody>
      </p:sp>
      <p:sp>
        <p:nvSpPr>
          <p:cNvPr id="7" name="TextBox 6">
            <a:extLst>
              <a:ext uri="{FF2B5EF4-FFF2-40B4-BE49-F238E27FC236}">
                <a16:creationId xmlns:a16="http://schemas.microsoft.com/office/drawing/2014/main" id="{36DA62D6-C79D-B92B-C5D9-EAABD687466B}"/>
              </a:ext>
            </a:extLst>
          </p:cNvPr>
          <p:cNvSpPr txBox="1"/>
          <p:nvPr/>
        </p:nvSpPr>
        <p:spPr>
          <a:xfrm>
            <a:off x="291638" y="4663405"/>
            <a:ext cx="7515251" cy="1938992"/>
          </a:xfrm>
          <a:prstGeom prst="rect">
            <a:avLst/>
          </a:prstGeom>
          <a:noFill/>
        </p:spPr>
        <p:txBody>
          <a:bodyPr wrap="square" lIns="91440" tIns="45720" rIns="91440" bIns="45720" rtlCol="0" anchor="t">
            <a:spAutoFit/>
          </a:bodyPr>
          <a:lstStyle/>
          <a:p>
            <a:r>
              <a:rPr lang="en-US" sz="2400" dirty="0"/>
              <a:t>This depends on</a:t>
            </a:r>
            <a:r>
              <a:rPr lang="en-US" sz="2400" i="1" dirty="0"/>
              <a:t> my/our </a:t>
            </a:r>
            <a:r>
              <a:rPr lang="en-US" sz="2400" dirty="0"/>
              <a:t>knowledge, </a:t>
            </a:r>
            <a:r>
              <a:rPr lang="en-US" sz="2400" i="1" dirty="0"/>
              <a:t>my/our</a:t>
            </a:r>
            <a:r>
              <a:rPr lang="en-US" sz="2400" dirty="0"/>
              <a:t> outlook and </a:t>
            </a:r>
            <a:r>
              <a:rPr lang="en-US" sz="2400" i="1" dirty="0"/>
              <a:t>my/our</a:t>
            </a:r>
            <a:r>
              <a:rPr lang="en-US" sz="2400" dirty="0"/>
              <a:t> supports </a:t>
            </a:r>
          </a:p>
          <a:p>
            <a:r>
              <a:rPr lang="en-US" sz="2400" dirty="0"/>
              <a:t>                                                        </a:t>
            </a:r>
            <a:r>
              <a:rPr lang="en-US" sz="2400" b="1" dirty="0">
                <a:solidFill>
                  <a:srgbClr val="FF0000"/>
                </a:solidFill>
              </a:rPr>
              <a:t>Is this equitable?</a:t>
            </a:r>
            <a:endParaRPr lang="en-US" sz="2400" b="1" dirty="0">
              <a:solidFill>
                <a:srgbClr val="FF0000"/>
              </a:solidFill>
              <a:cs typeface="Calibri" panose="020F0502020204030204"/>
            </a:endParaRPr>
          </a:p>
          <a:p>
            <a:r>
              <a:rPr lang="en-US" sz="2400" b="1" dirty="0">
                <a:solidFill>
                  <a:srgbClr val="FF0000"/>
                </a:solidFill>
                <a:cs typeface="Calibri" panose="020F0502020204030204"/>
              </a:rPr>
              <a:t>                                                        Where is the control?</a:t>
            </a:r>
            <a:endParaRPr lang="en-US" sz="2400" b="1" dirty="0">
              <a:solidFill>
                <a:srgbClr val="FF0000"/>
              </a:solidFill>
            </a:endParaRPr>
          </a:p>
          <a:p>
            <a:r>
              <a:rPr lang="en-US" sz="2400" b="1" dirty="0">
                <a:solidFill>
                  <a:srgbClr val="FF0000"/>
                </a:solidFill>
              </a:rPr>
              <a:t>                                                        Could it be better?</a:t>
            </a:r>
            <a:endParaRPr lang="en-NZ" sz="2400" b="1" dirty="0">
              <a:solidFill>
                <a:srgbClr val="FF0000"/>
              </a:solidFill>
            </a:endParaRPr>
          </a:p>
        </p:txBody>
      </p:sp>
    </p:spTree>
    <p:extLst>
      <p:ext uri="{BB962C8B-B14F-4D97-AF65-F5344CB8AC3E}">
        <p14:creationId xmlns:p14="http://schemas.microsoft.com/office/powerpoint/2010/main" val="124967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CD191-2254-16DC-F0FB-B9F368FA9441}"/>
              </a:ext>
            </a:extLst>
          </p:cNvPr>
          <p:cNvSpPr>
            <a:spLocks noGrp="1"/>
          </p:cNvSpPr>
          <p:nvPr>
            <p:ph type="title"/>
          </p:nvPr>
        </p:nvSpPr>
        <p:spPr/>
        <p:txBody>
          <a:bodyPr/>
          <a:lstStyle/>
          <a:p>
            <a:r>
              <a:rPr lang="mi-NZ" b="1" dirty="0"/>
              <a:t>Investigating navigational support for people living with stroke</a:t>
            </a:r>
            <a:endParaRPr lang="en-NZ" b="1" dirty="0"/>
          </a:p>
        </p:txBody>
      </p:sp>
      <p:graphicFrame>
        <p:nvGraphicFramePr>
          <p:cNvPr id="4" name="Content Placeholder 3">
            <a:extLst>
              <a:ext uri="{FF2B5EF4-FFF2-40B4-BE49-F238E27FC236}">
                <a16:creationId xmlns:a16="http://schemas.microsoft.com/office/drawing/2014/main" id="{42C4BB74-C4B5-DE29-FC78-53043B305965}"/>
              </a:ext>
            </a:extLst>
          </p:cNvPr>
          <p:cNvGraphicFramePr>
            <a:graphicFrameLocks noGrp="1"/>
          </p:cNvGraphicFramePr>
          <p:nvPr>
            <p:ph idx="1"/>
            <p:extLst>
              <p:ext uri="{D42A27DB-BD31-4B8C-83A1-F6EECF244321}">
                <p14:modId xmlns:p14="http://schemas.microsoft.com/office/powerpoint/2010/main" val="290654342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TextBox 27">
            <a:extLst>
              <a:ext uri="{FF2B5EF4-FFF2-40B4-BE49-F238E27FC236}">
                <a16:creationId xmlns:a16="http://schemas.microsoft.com/office/drawing/2014/main" id="{390833C0-8936-4164-6D00-0D82E57EBF89}"/>
              </a:ext>
            </a:extLst>
          </p:cNvPr>
          <p:cNvSpPr txBox="1"/>
          <p:nvPr/>
        </p:nvSpPr>
        <p:spPr>
          <a:xfrm>
            <a:off x="6906490" y="2369127"/>
            <a:ext cx="4378036" cy="3416320"/>
          </a:xfrm>
          <a:prstGeom prst="rect">
            <a:avLst/>
          </a:prstGeom>
          <a:solidFill>
            <a:schemeClr val="accent6">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mi-NZ" sz="5400" b="1" err="1">
                <a:latin typeface="Calibri Light"/>
                <a:cs typeface="Calibri Light"/>
              </a:rPr>
              <a:t>Enabling</a:t>
            </a:r>
            <a:r>
              <a:rPr lang="mi-NZ" sz="5400" b="1" dirty="0">
                <a:latin typeface="Calibri Light"/>
                <a:cs typeface="Calibri Light"/>
              </a:rPr>
              <a:t> </a:t>
            </a:r>
            <a:r>
              <a:rPr lang="mi-NZ" sz="5400" b="1" err="1">
                <a:latin typeface="Calibri Light"/>
                <a:cs typeface="Calibri Light"/>
              </a:rPr>
              <a:t>Good</a:t>
            </a:r>
            <a:r>
              <a:rPr lang="mi-NZ" sz="5400" b="1" dirty="0">
                <a:latin typeface="Calibri Light"/>
                <a:cs typeface="Calibri Light"/>
              </a:rPr>
              <a:t> </a:t>
            </a:r>
            <a:r>
              <a:rPr lang="mi-NZ" sz="5400" b="1" err="1">
                <a:latin typeface="Calibri Light"/>
                <a:cs typeface="Calibri Light"/>
              </a:rPr>
              <a:t>Lives</a:t>
            </a:r>
            <a:r>
              <a:rPr lang="mi-NZ" sz="5400" b="1">
                <a:latin typeface="Calibri Light"/>
                <a:cs typeface="Calibri Light"/>
              </a:rPr>
              <a:t> and </a:t>
            </a:r>
            <a:endParaRPr lang="en-US">
              <a:latin typeface="Calibri" panose="020F0502020204030204"/>
              <a:cs typeface="Calibri"/>
            </a:endParaRPr>
          </a:p>
          <a:p>
            <a:pPr algn="ctr"/>
            <a:r>
              <a:rPr lang="mi-NZ" sz="5400" b="1">
                <a:latin typeface="Calibri Light"/>
                <a:cs typeface="Calibri Light"/>
              </a:rPr>
              <a:t>Whānau Ora</a:t>
            </a:r>
          </a:p>
          <a:p>
            <a:pPr algn="ctr"/>
            <a:r>
              <a:rPr lang="mi-NZ" sz="5400" b="1" err="1">
                <a:latin typeface="Calibri Light"/>
                <a:cs typeface="Calibri Light"/>
              </a:rPr>
              <a:t>principles</a:t>
            </a:r>
            <a:endParaRPr lang="mi-NZ" sz="5400" b="1" dirty="0" err="1">
              <a:latin typeface="Calibri Light"/>
              <a:cs typeface="Calibri Light"/>
            </a:endParaRPr>
          </a:p>
        </p:txBody>
      </p:sp>
    </p:spTree>
    <p:extLst>
      <p:ext uri="{BB962C8B-B14F-4D97-AF65-F5344CB8AC3E}">
        <p14:creationId xmlns:p14="http://schemas.microsoft.com/office/powerpoint/2010/main" val="382921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4E452B-73B1-CE4F-5A02-1B77CFA89A30}"/>
              </a:ext>
            </a:extLst>
          </p:cNvPr>
          <p:cNvSpPr>
            <a:spLocks noGrp="1"/>
          </p:cNvSpPr>
          <p:nvPr>
            <p:ph type="title"/>
          </p:nvPr>
        </p:nvSpPr>
        <p:spPr>
          <a:xfrm>
            <a:off x="640080" y="325369"/>
            <a:ext cx="4368602" cy="1956841"/>
          </a:xfrm>
        </p:spPr>
        <p:txBody>
          <a:bodyPr anchor="b">
            <a:normAutofit/>
          </a:bodyPr>
          <a:lstStyle/>
          <a:p>
            <a:r>
              <a:rPr lang="mi-NZ" sz="5400" b="1" dirty="0"/>
              <a:t>Why EGL and Whānau Ora?</a:t>
            </a:r>
            <a:endParaRPr lang="en-NZ" sz="5400" b="1" dirty="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B0579E4-3E52-3990-24A9-BA29919C68BD}"/>
              </a:ext>
            </a:extLst>
          </p:cNvPr>
          <p:cNvSpPr>
            <a:spLocks noGrp="1"/>
          </p:cNvSpPr>
          <p:nvPr>
            <p:ph idx="1"/>
          </p:nvPr>
        </p:nvSpPr>
        <p:spPr>
          <a:xfrm>
            <a:off x="640080" y="2872899"/>
            <a:ext cx="4243589" cy="3320668"/>
          </a:xfrm>
        </p:spPr>
        <p:txBody>
          <a:bodyPr>
            <a:normAutofit/>
          </a:bodyPr>
          <a:lstStyle/>
          <a:p>
            <a:r>
              <a:rPr lang="mi-NZ" sz="2000" dirty="0"/>
              <a:t>Evidence based</a:t>
            </a:r>
          </a:p>
          <a:p>
            <a:r>
              <a:rPr lang="mi-NZ" sz="2000" dirty="0"/>
              <a:t>Relevant to the people of Aotearoa</a:t>
            </a:r>
          </a:p>
          <a:p>
            <a:pPr marL="0" indent="0">
              <a:buNone/>
            </a:pPr>
            <a:endParaRPr lang="en-NZ" sz="2000" dirty="0"/>
          </a:p>
          <a:p>
            <a:pPr marL="0" indent="0">
              <a:buNone/>
            </a:pPr>
            <a:r>
              <a:rPr lang="en-NZ" sz="2000" i="1" dirty="0"/>
              <a:t>“Why not just replicate/extend the model???”</a:t>
            </a:r>
          </a:p>
          <a:p>
            <a:pPr marL="0" indent="0">
              <a:buNone/>
            </a:pPr>
            <a:endParaRPr lang="en-NZ" sz="2000" dirty="0"/>
          </a:p>
          <a:p>
            <a:pPr marL="0" indent="0">
              <a:buNone/>
            </a:pPr>
            <a:r>
              <a:rPr lang="en-NZ" sz="2000" dirty="0"/>
              <a:t>Capture the diverse needs of people with stroke within the context of existing services in </a:t>
            </a:r>
            <a:r>
              <a:rPr lang="en-NZ" sz="2000" dirty="0" err="1"/>
              <a:t>Ōtautahi</a:t>
            </a:r>
            <a:endParaRPr lang="en-NZ" sz="2000" dirty="0"/>
          </a:p>
          <a:p>
            <a:pPr marL="0" indent="0">
              <a:buNone/>
            </a:pPr>
            <a:endParaRPr lang="en-NZ" sz="2000" dirty="0"/>
          </a:p>
        </p:txBody>
      </p:sp>
      <p:pic>
        <p:nvPicPr>
          <p:cNvPr id="5" name="Picture 4" descr="A group of multi coloured wooden stick figures">
            <a:extLst>
              <a:ext uri="{FF2B5EF4-FFF2-40B4-BE49-F238E27FC236}">
                <a16:creationId xmlns:a16="http://schemas.microsoft.com/office/drawing/2014/main" id="{6B4BB596-A107-4F61-5A1E-F2B083801408}"/>
              </a:ext>
            </a:extLst>
          </p:cNvPr>
          <p:cNvPicPr>
            <a:picLocks noChangeAspect="1"/>
          </p:cNvPicPr>
          <p:nvPr/>
        </p:nvPicPr>
        <p:blipFill rotWithShape="1">
          <a:blip r:embed="rId3"/>
          <a:srcRect l="8204" r="2233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6" name="Arrow: Down 5">
            <a:extLst>
              <a:ext uri="{FF2B5EF4-FFF2-40B4-BE49-F238E27FC236}">
                <a16:creationId xmlns:a16="http://schemas.microsoft.com/office/drawing/2014/main" id="{B3E1C40F-C0D2-4725-711E-0632B28C6DB8}"/>
              </a:ext>
            </a:extLst>
          </p:cNvPr>
          <p:cNvSpPr/>
          <p:nvPr/>
        </p:nvSpPr>
        <p:spPr>
          <a:xfrm>
            <a:off x="2170545" y="4590473"/>
            <a:ext cx="572655" cy="471054"/>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059136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5EAE061-4AFE-4B3A-8FA1-FC5953E7E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D0398FB-7D27-4C59-A68B-663AE7A37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B84144B-375A-7C40-0FAB-31BE2EB97A3A}"/>
              </a:ext>
            </a:extLst>
          </p:cNvPr>
          <p:cNvSpPr>
            <a:spLocks noGrp="1"/>
          </p:cNvSpPr>
          <p:nvPr>
            <p:ph type="title"/>
          </p:nvPr>
        </p:nvSpPr>
        <p:spPr>
          <a:xfrm>
            <a:off x="5292348" y="4203426"/>
            <a:ext cx="6589707" cy="2387600"/>
          </a:xfrm>
        </p:spPr>
        <p:txBody>
          <a:bodyPr vert="horz" lIns="91440" tIns="45720" rIns="91440" bIns="45720" rtlCol="0" anchor="b">
            <a:normAutofit/>
          </a:bodyPr>
          <a:lstStyle/>
          <a:p>
            <a:pPr algn="r"/>
            <a:r>
              <a:rPr lang="en-US" sz="6000" b="1" kern="1200" dirty="0">
                <a:solidFill>
                  <a:schemeClr val="tx1"/>
                </a:solidFill>
                <a:latin typeface="+mj-lt"/>
                <a:ea typeface="+mj-ea"/>
                <a:cs typeface="+mj-cs"/>
              </a:rPr>
              <a:t>Core principles</a:t>
            </a:r>
          </a:p>
        </p:txBody>
      </p:sp>
      <p:cxnSp>
        <p:nvCxnSpPr>
          <p:cNvPr id="14" name="Straight Connector 13">
            <a:extLst>
              <a:ext uri="{FF2B5EF4-FFF2-40B4-BE49-F238E27FC236}">
                <a16:creationId xmlns:a16="http://schemas.microsoft.com/office/drawing/2014/main" id="{266A0658-1CC4-4B0D-AAB7-A702286AF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6" name="Freeform: Shape 15">
            <a:extLst>
              <a:ext uri="{FF2B5EF4-FFF2-40B4-BE49-F238E27FC236}">
                <a16:creationId xmlns:a16="http://schemas.microsoft.com/office/drawing/2014/main" id="{EA804283-B929-4503-802F-4585376E2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Oval 17">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9044" y="514898"/>
            <a:ext cx="2393351" cy="232842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A04F1504-431A-4D86-9091-AE7E4B333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4"/>
          </a:solidFill>
          <a:ln w="9525" cap="flat">
            <a:noFill/>
            <a:prstDash val="solid"/>
            <a:miter/>
          </a:ln>
        </p:spPr>
        <p:txBody>
          <a:bodyPr rtlCol="0" anchor="ctr"/>
          <a:lstStyle/>
          <a:p>
            <a:endParaRPr lang="en-US" dirty="0"/>
          </a:p>
        </p:txBody>
      </p:sp>
      <p:sp>
        <p:nvSpPr>
          <p:cNvPr id="22" name="Freeform: Shape 21">
            <a:extLst>
              <a:ext uri="{FF2B5EF4-FFF2-40B4-BE49-F238E27FC236}">
                <a16:creationId xmlns:a16="http://schemas.microsoft.com/office/drawing/2014/main" id="{0DEE8134-8942-423C-9EAA-0110FCA113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4"/>
          </a:solidFill>
          <a:ln w="9525" cap="flat">
            <a:noFill/>
            <a:prstDash val="solid"/>
            <a:miter/>
          </a:ln>
        </p:spPr>
        <p:txBody>
          <a:bodyPr rtlCol="0" anchor="ctr"/>
          <a:lstStyle/>
          <a:p>
            <a:endParaRPr lang="en-US"/>
          </a:p>
        </p:txBody>
      </p:sp>
      <p:sp>
        <p:nvSpPr>
          <p:cNvPr id="24" name="Arc 23">
            <a:extLst>
              <a:ext uri="{FF2B5EF4-FFF2-40B4-BE49-F238E27FC236}">
                <a16:creationId xmlns:a16="http://schemas.microsoft.com/office/drawing/2014/main" id="{C36A08F5-3B56-47C5-A371-9187BE56E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aphicFrame>
        <p:nvGraphicFramePr>
          <p:cNvPr id="4" name="Diagram 3">
            <a:extLst>
              <a:ext uri="{FF2B5EF4-FFF2-40B4-BE49-F238E27FC236}">
                <a16:creationId xmlns:a16="http://schemas.microsoft.com/office/drawing/2014/main" id="{916E7993-34A6-28E0-DC9C-E525CF0A232A}"/>
              </a:ext>
            </a:extLst>
          </p:cNvPr>
          <p:cNvGraphicFramePr/>
          <p:nvPr>
            <p:extLst>
              <p:ext uri="{D42A27DB-BD31-4B8C-83A1-F6EECF244321}">
                <p14:modId xmlns:p14="http://schemas.microsoft.com/office/powerpoint/2010/main" val="1395768326"/>
              </p:ext>
            </p:extLst>
          </p:nvPr>
        </p:nvGraphicFramePr>
        <p:xfrm>
          <a:off x="593225" y="266974"/>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7231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Empty speech bubbles">
            <a:extLst>
              <a:ext uri="{FF2B5EF4-FFF2-40B4-BE49-F238E27FC236}">
                <a16:creationId xmlns:a16="http://schemas.microsoft.com/office/drawing/2014/main" id="{9382DDA8-1270-94C2-7121-9EDBFB7289FD}"/>
              </a:ext>
            </a:extLst>
          </p:cNvPr>
          <p:cNvPicPr>
            <a:picLocks noChangeAspect="1"/>
          </p:cNvPicPr>
          <p:nvPr/>
        </p:nvPicPr>
        <p:blipFill rotWithShape="1">
          <a:blip r:embed="rId3"/>
          <a:srcRect t="7097" r="-2" b="8506"/>
          <a:stretch/>
        </p:blipFill>
        <p:spPr>
          <a:xfrm>
            <a:off x="20" y="10"/>
            <a:ext cx="12191980" cy="6857990"/>
          </a:xfrm>
          <a:prstGeom prst="rect">
            <a:avLst/>
          </a:prstGeom>
        </p:spPr>
      </p:pic>
      <p:sp>
        <p:nvSpPr>
          <p:cNvPr id="2" name="Title 1">
            <a:extLst>
              <a:ext uri="{FF2B5EF4-FFF2-40B4-BE49-F238E27FC236}">
                <a16:creationId xmlns:a16="http://schemas.microsoft.com/office/drawing/2014/main" id="{34E2DBEE-414C-3078-E446-9DB5495DABC1}"/>
              </a:ext>
            </a:extLst>
          </p:cNvPr>
          <p:cNvSpPr>
            <a:spLocks noGrp="1"/>
          </p:cNvSpPr>
          <p:nvPr>
            <p:ph type="title"/>
          </p:nvPr>
        </p:nvSpPr>
        <p:spPr>
          <a:xfrm>
            <a:off x="640080" y="640080"/>
            <a:ext cx="2752354" cy="2709275"/>
          </a:xfrm>
          <a:prstGeom prst="ellipse">
            <a:avLst/>
          </a:prstGeom>
          <a:solidFill>
            <a:srgbClr val="FFFFFF"/>
          </a:solidFill>
          <a:ln w="174625" cmpd="thinThick">
            <a:solidFill>
              <a:srgbClr val="FFFFFF"/>
            </a:solidFill>
          </a:ln>
        </p:spPr>
        <p:txBody>
          <a:bodyPr vert="horz" lIns="91440" tIns="45720" rIns="91440" bIns="45720" rtlCol="0" anchor="ctr">
            <a:normAutofit/>
          </a:bodyPr>
          <a:lstStyle/>
          <a:p>
            <a:pPr algn="ctr"/>
            <a:r>
              <a:rPr lang="en-US" sz="4000" b="1" dirty="0">
                <a:solidFill>
                  <a:srgbClr val="262626"/>
                </a:solidFill>
              </a:rPr>
              <a:t>Voices we heard</a:t>
            </a:r>
          </a:p>
        </p:txBody>
      </p:sp>
    </p:spTree>
    <p:extLst>
      <p:ext uri="{BB962C8B-B14F-4D97-AF65-F5344CB8AC3E}">
        <p14:creationId xmlns:p14="http://schemas.microsoft.com/office/powerpoint/2010/main" val="4052249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744492-333E-7975-397E-4A682CE3A7EF}"/>
              </a:ext>
            </a:extLst>
          </p:cNvPr>
          <p:cNvSpPr txBox="1"/>
          <p:nvPr/>
        </p:nvSpPr>
        <p:spPr>
          <a:xfrm>
            <a:off x="4535055" y="1071418"/>
            <a:ext cx="6317672" cy="1631216"/>
          </a:xfrm>
          <a:prstGeom prst="rect">
            <a:avLst/>
          </a:prstGeom>
          <a:noFill/>
        </p:spPr>
        <p:txBody>
          <a:bodyPr wrap="square">
            <a:spAutoFit/>
          </a:bodyPr>
          <a:lstStyle/>
          <a:p>
            <a:r>
              <a:rPr lang="en-US" sz="2000" b="0" dirty="0">
                <a:solidFill>
                  <a:srgbClr val="000000"/>
                </a:solidFill>
                <a:effectLst/>
                <a:latin typeface="Arial" panose="020B0604020202020204" pitchFamily="34" charset="0"/>
              </a:rPr>
              <a:t>..it’s whanaungatanga and </a:t>
            </a:r>
            <a:r>
              <a:rPr lang="en-US" sz="2000" b="0" dirty="0" err="1">
                <a:solidFill>
                  <a:srgbClr val="000000"/>
                </a:solidFill>
                <a:effectLst/>
                <a:latin typeface="Arial" panose="020B0604020202020204" pitchFamily="34" charset="0"/>
              </a:rPr>
              <a:t>manaakitanga</a:t>
            </a:r>
            <a:r>
              <a:rPr lang="en-US" sz="2000" b="0" dirty="0">
                <a:solidFill>
                  <a:srgbClr val="000000"/>
                </a:solidFill>
                <a:effectLst/>
                <a:latin typeface="Arial" panose="020B0604020202020204" pitchFamily="34" charset="0"/>
              </a:rPr>
              <a:t>, and holding space for whānau to navigate... So we will connect, and the more time we spend with people the more that our </a:t>
            </a:r>
            <a:r>
              <a:rPr lang="en-US" sz="2000" b="0" dirty="0" err="1">
                <a:solidFill>
                  <a:srgbClr val="000000"/>
                </a:solidFill>
                <a:effectLst/>
                <a:latin typeface="Arial" panose="020B0604020202020204" pitchFamily="34" charset="0"/>
              </a:rPr>
              <a:t>kaitūhono</a:t>
            </a:r>
            <a:r>
              <a:rPr lang="en-US" sz="2000" b="0" dirty="0">
                <a:solidFill>
                  <a:srgbClr val="000000"/>
                </a:solidFill>
                <a:effectLst/>
                <a:latin typeface="Arial" panose="020B0604020202020204" pitchFamily="34" charset="0"/>
              </a:rPr>
              <a:t> know how to connect those dots. </a:t>
            </a:r>
            <a:r>
              <a:rPr lang="en-US" sz="2000" i="1" dirty="0">
                <a:solidFill>
                  <a:srgbClr val="000000"/>
                </a:solidFill>
                <a:latin typeface="Arial" panose="020B0604020202020204" pitchFamily="34" charset="0"/>
              </a:rPr>
              <a:t>(service provider)</a:t>
            </a:r>
            <a:r>
              <a:rPr lang="en-US" sz="2000" b="0" i="0" dirty="0">
                <a:solidFill>
                  <a:srgbClr val="000000"/>
                </a:solidFill>
                <a:effectLst/>
                <a:latin typeface="Arial" panose="020B0604020202020204" pitchFamily="34" charset="0"/>
              </a:rPr>
              <a:t> </a:t>
            </a:r>
            <a:endParaRPr lang="en-NZ" sz="2000" dirty="0"/>
          </a:p>
        </p:txBody>
      </p:sp>
      <p:sp>
        <p:nvSpPr>
          <p:cNvPr id="4" name="TextBox 3">
            <a:extLst>
              <a:ext uri="{FF2B5EF4-FFF2-40B4-BE49-F238E27FC236}">
                <a16:creationId xmlns:a16="http://schemas.microsoft.com/office/drawing/2014/main" id="{DDD6E6AB-CE72-A2ED-929D-4601D0F28A9D}"/>
              </a:ext>
            </a:extLst>
          </p:cNvPr>
          <p:cNvSpPr txBox="1"/>
          <p:nvPr/>
        </p:nvSpPr>
        <p:spPr>
          <a:xfrm>
            <a:off x="1514763" y="3847284"/>
            <a:ext cx="7509163" cy="2246769"/>
          </a:xfrm>
          <a:prstGeom prst="rect">
            <a:avLst/>
          </a:prstGeom>
          <a:noFill/>
        </p:spPr>
        <p:txBody>
          <a:bodyPr wrap="square">
            <a:spAutoFit/>
          </a:bodyPr>
          <a:lstStyle/>
          <a:p>
            <a:r>
              <a:rPr lang="en-US" sz="2000" b="0" dirty="0">
                <a:solidFill>
                  <a:srgbClr val="000000"/>
                </a:solidFill>
                <a:effectLst/>
                <a:latin typeface="Arial" panose="020B0604020202020204" pitchFamily="34" charset="0"/>
              </a:rPr>
              <a:t>…you went and had physical therapy one day and came back and there was some Stroke Foundation literature on the bed and we just knew immediately that if they don’t understand </a:t>
            </a:r>
            <a:r>
              <a:rPr lang="en-US" sz="2000" b="0" dirty="0" err="1">
                <a:solidFill>
                  <a:srgbClr val="000000"/>
                </a:solidFill>
                <a:effectLst/>
                <a:latin typeface="Arial" panose="020B0604020202020204" pitchFamily="34" charset="0"/>
              </a:rPr>
              <a:t>kānohi</a:t>
            </a:r>
            <a:r>
              <a:rPr lang="en-US" sz="2000" b="0" dirty="0">
                <a:solidFill>
                  <a:srgbClr val="000000"/>
                </a:solidFill>
                <a:effectLst/>
                <a:latin typeface="Arial" panose="020B0604020202020204" pitchFamily="34" charset="0"/>
              </a:rPr>
              <a:t> ki </a:t>
            </a:r>
            <a:r>
              <a:rPr lang="en-US" sz="2000" b="0" dirty="0" err="1">
                <a:solidFill>
                  <a:srgbClr val="000000"/>
                </a:solidFill>
                <a:effectLst/>
                <a:latin typeface="Arial" panose="020B0604020202020204" pitchFamily="34" charset="0"/>
              </a:rPr>
              <a:t>te</a:t>
            </a:r>
            <a:r>
              <a:rPr lang="en-US" sz="2000" b="0" dirty="0">
                <a:solidFill>
                  <a:srgbClr val="000000"/>
                </a:solidFill>
                <a:effectLst/>
                <a:latin typeface="Arial" panose="020B0604020202020204" pitchFamily="34" charset="0"/>
              </a:rPr>
              <a:t> </a:t>
            </a:r>
            <a:r>
              <a:rPr lang="en-US" sz="2000" b="0" dirty="0" err="1">
                <a:solidFill>
                  <a:srgbClr val="000000"/>
                </a:solidFill>
                <a:effectLst/>
                <a:latin typeface="Arial" panose="020B0604020202020204" pitchFamily="34" charset="0"/>
              </a:rPr>
              <a:t>kānohi</a:t>
            </a:r>
            <a:r>
              <a:rPr lang="en-US" sz="2000" b="0" dirty="0">
                <a:solidFill>
                  <a:srgbClr val="000000"/>
                </a:solidFill>
                <a:effectLst/>
                <a:latin typeface="Arial" panose="020B0604020202020204" pitchFamily="34" charset="0"/>
              </a:rPr>
              <a:t> they won’t work for us…we just knew they just weren’t going to work for us. It’s just like looking at a pair of shoes that are not the kind of shoes you’d ever put on. That’s what it was like. </a:t>
            </a:r>
            <a:r>
              <a:rPr lang="en-US" sz="2000" i="1" dirty="0">
                <a:solidFill>
                  <a:srgbClr val="000000"/>
                </a:solidFill>
                <a:latin typeface="Arial" panose="020B0604020202020204" pitchFamily="34" charset="0"/>
              </a:rPr>
              <a:t>(whānau of person with stroke)</a:t>
            </a:r>
            <a:endParaRPr lang="en-NZ" sz="2000" dirty="0"/>
          </a:p>
        </p:txBody>
      </p:sp>
      <p:grpSp>
        <p:nvGrpSpPr>
          <p:cNvPr id="5" name="Group 4">
            <a:extLst>
              <a:ext uri="{FF2B5EF4-FFF2-40B4-BE49-F238E27FC236}">
                <a16:creationId xmlns:a16="http://schemas.microsoft.com/office/drawing/2014/main" id="{1D876FA2-5951-20B9-E79A-396E104E15EA}"/>
              </a:ext>
            </a:extLst>
          </p:cNvPr>
          <p:cNvGrpSpPr/>
          <p:nvPr/>
        </p:nvGrpSpPr>
        <p:grpSpPr>
          <a:xfrm>
            <a:off x="651164" y="568036"/>
            <a:ext cx="2539999" cy="1524000"/>
            <a:chOff x="4191000" y="3725333"/>
            <a:chExt cx="2539999" cy="1524000"/>
          </a:xfrm>
        </p:grpSpPr>
        <p:sp>
          <p:nvSpPr>
            <p:cNvPr id="6" name="Rectangle 5">
              <a:extLst>
                <a:ext uri="{FF2B5EF4-FFF2-40B4-BE49-F238E27FC236}">
                  <a16:creationId xmlns:a16="http://schemas.microsoft.com/office/drawing/2014/main" id="{E01AD4A2-B0F7-F74E-504B-60E95A6289B1}"/>
                </a:ext>
              </a:extLst>
            </p:cNvPr>
            <p:cNvSpPr/>
            <p:nvPr/>
          </p:nvSpPr>
          <p:spPr>
            <a:xfrm>
              <a:off x="4191000" y="3725333"/>
              <a:ext cx="2539999" cy="1524000"/>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7" name="TextBox 6">
              <a:extLst>
                <a:ext uri="{FF2B5EF4-FFF2-40B4-BE49-F238E27FC236}">
                  <a16:creationId xmlns:a16="http://schemas.microsoft.com/office/drawing/2014/main" id="{204B01F9-5734-A157-E518-20C009DC47F7}"/>
                </a:ext>
              </a:extLst>
            </p:cNvPr>
            <p:cNvSpPr txBox="1"/>
            <p:nvPr/>
          </p:nvSpPr>
          <p:spPr>
            <a:xfrm>
              <a:off x="4191000" y="3725333"/>
              <a:ext cx="2539999" cy="1524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NZ" sz="3100" kern="1200" dirty="0"/>
                <a:t>Relationship building</a:t>
              </a:r>
            </a:p>
          </p:txBody>
        </p:sp>
      </p:grpSp>
    </p:spTree>
    <p:extLst>
      <p:ext uri="{BB962C8B-B14F-4D97-AF65-F5344CB8AC3E}">
        <p14:creationId xmlns:p14="http://schemas.microsoft.com/office/powerpoint/2010/main" val="318648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BEE069-11D2-F002-D514-F2834F62E72A}"/>
              </a:ext>
            </a:extLst>
          </p:cNvPr>
          <p:cNvSpPr txBox="1"/>
          <p:nvPr/>
        </p:nvSpPr>
        <p:spPr>
          <a:xfrm>
            <a:off x="4926445" y="4632038"/>
            <a:ext cx="6096000" cy="1938992"/>
          </a:xfrm>
          <a:prstGeom prst="rect">
            <a:avLst/>
          </a:prstGeom>
          <a:noFill/>
        </p:spPr>
        <p:txBody>
          <a:bodyPr wrap="square">
            <a:spAutoFit/>
          </a:bodyPr>
          <a:lstStyle/>
          <a:p>
            <a:r>
              <a:rPr lang="en-US" sz="2000" dirty="0">
                <a:solidFill>
                  <a:srgbClr val="000000"/>
                </a:solidFill>
                <a:latin typeface="Arial" panose="020B0604020202020204" pitchFamily="34" charset="0"/>
                <a:cs typeface="Arial" panose="020B0604020202020204" pitchFamily="34" charset="0"/>
              </a:rPr>
              <a:t>[Promoting] s</a:t>
            </a:r>
            <a:r>
              <a:rPr lang="en-US" sz="2000" b="0" dirty="0">
                <a:solidFill>
                  <a:srgbClr val="000000"/>
                </a:solidFill>
                <a:effectLst/>
                <a:latin typeface="Arial" panose="020B0604020202020204" pitchFamily="34" charset="0"/>
                <a:cs typeface="Arial" panose="020B0604020202020204" pitchFamily="34" charset="0"/>
              </a:rPr>
              <a:t>elf-empowerment skills to enable better life participation (such as TACAS [Take Charge After Stroke], but not limited to formal </a:t>
            </a:r>
            <a:r>
              <a:rPr lang="en-US" sz="2000" b="0" dirty="0" err="1">
                <a:solidFill>
                  <a:srgbClr val="000000"/>
                </a:solidFill>
                <a:effectLst/>
                <a:latin typeface="Arial" panose="020B0604020202020204" pitchFamily="34" charset="0"/>
                <a:cs typeface="Arial" panose="020B0604020202020204" pitchFamily="34" charset="0"/>
              </a:rPr>
              <a:t>programmes</a:t>
            </a:r>
            <a:r>
              <a:rPr lang="en-US" sz="2000" b="0" dirty="0">
                <a:solidFill>
                  <a:srgbClr val="000000"/>
                </a:solidFill>
                <a:effectLst/>
                <a:latin typeface="Arial" panose="020B0604020202020204" pitchFamily="34" charset="0"/>
                <a:cs typeface="Arial" panose="020B0604020202020204" pitchFamily="34" charset="0"/>
              </a:rPr>
              <a:t>, but should be embedded in all rehab by all staff), rather than create dependency on therapists (</a:t>
            </a:r>
            <a:r>
              <a:rPr lang="en-US" sz="2000" b="0" i="1" dirty="0">
                <a:solidFill>
                  <a:srgbClr val="000000"/>
                </a:solidFill>
                <a:effectLst/>
                <a:latin typeface="Arial" panose="020B0604020202020204" pitchFamily="34" charset="0"/>
                <a:cs typeface="Arial" panose="020B0604020202020204" pitchFamily="34" charset="0"/>
              </a:rPr>
              <a:t>service provider)</a:t>
            </a:r>
            <a:endParaRPr lang="en-NZ" sz="20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F4C41C7-4193-6E5C-36BB-4722E845E95A}"/>
              </a:ext>
            </a:extLst>
          </p:cNvPr>
          <p:cNvSpPr txBox="1"/>
          <p:nvPr/>
        </p:nvSpPr>
        <p:spPr>
          <a:xfrm>
            <a:off x="955965" y="1463963"/>
            <a:ext cx="6096000" cy="2246769"/>
          </a:xfrm>
          <a:prstGeom prst="rect">
            <a:avLst/>
          </a:prstGeom>
          <a:noFill/>
        </p:spPr>
        <p:txBody>
          <a:bodyPr wrap="square">
            <a:spAutoFit/>
          </a:bodyPr>
          <a:lstStyle/>
          <a:p>
            <a:r>
              <a:rPr lang="en-US" sz="2000" b="0" dirty="0">
                <a:solidFill>
                  <a:srgbClr val="000000"/>
                </a:solidFill>
                <a:effectLst/>
                <a:latin typeface="Arial" panose="020B0604020202020204" pitchFamily="34" charset="0"/>
              </a:rPr>
              <a:t>It’s having those tools to navigate…it’s a bit like you’re given a map but you don’t know which way’s north and you need your compass and a key to what things on the map mean.  Sometimes it feels like health professionals think they’ve given you, they go ‘oh here’s the map’ but they don’t provide a guide of what the lines mean.  </a:t>
            </a:r>
            <a:r>
              <a:rPr lang="en-US" sz="2000" i="1" dirty="0">
                <a:solidFill>
                  <a:srgbClr val="000000"/>
                </a:solidFill>
                <a:latin typeface="Arial" panose="020B0604020202020204" pitchFamily="34" charset="0"/>
              </a:rPr>
              <a:t>(person with stroke)</a:t>
            </a:r>
            <a:r>
              <a:rPr lang="en-US" sz="2000" b="0" i="0" dirty="0">
                <a:solidFill>
                  <a:srgbClr val="000000"/>
                </a:solidFill>
                <a:effectLst/>
                <a:latin typeface="Arial" panose="020B0604020202020204" pitchFamily="34" charset="0"/>
              </a:rPr>
              <a:t> </a:t>
            </a:r>
            <a:endParaRPr lang="en-NZ" sz="2000" dirty="0"/>
          </a:p>
        </p:txBody>
      </p:sp>
      <p:grpSp>
        <p:nvGrpSpPr>
          <p:cNvPr id="6" name="Group 5">
            <a:extLst>
              <a:ext uri="{FF2B5EF4-FFF2-40B4-BE49-F238E27FC236}">
                <a16:creationId xmlns:a16="http://schemas.microsoft.com/office/drawing/2014/main" id="{B6F7BF84-3871-2173-C135-C4D0D1CF5B8D}"/>
              </a:ext>
            </a:extLst>
          </p:cNvPr>
          <p:cNvGrpSpPr/>
          <p:nvPr/>
        </p:nvGrpSpPr>
        <p:grpSpPr>
          <a:xfrm>
            <a:off x="8696036" y="701963"/>
            <a:ext cx="2539999" cy="1524000"/>
            <a:chOff x="0" y="169333"/>
            <a:chExt cx="2539999" cy="1524000"/>
          </a:xfrm>
        </p:grpSpPr>
        <p:sp>
          <p:nvSpPr>
            <p:cNvPr id="7" name="Rectangle 6">
              <a:extLst>
                <a:ext uri="{FF2B5EF4-FFF2-40B4-BE49-F238E27FC236}">
                  <a16:creationId xmlns:a16="http://schemas.microsoft.com/office/drawing/2014/main" id="{0EBEC5BA-2FB5-F754-C144-21A40DAAD1F0}"/>
                </a:ext>
              </a:extLst>
            </p:cNvPr>
            <p:cNvSpPr/>
            <p:nvPr/>
          </p:nvSpPr>
          <p:spPr>
            <a:xfrm>
              <a:off x="0" y="169333"/>
              <a:ext cx="2539999" cy="1524000"/>
            </a:xfrm>
            <a:prstGeom prst="rect">
              <a:avLst/>
            </a:prstGeom>
            <a:solidFill>
              <a:schemeClr val="accent1">
                <a:lumMod val="75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8" name="TextBox 7">
              <a:extLst>
                <a:ext uri="{FF2B5EF4-FFF2-40B4-BE49-F238E27FC236}">
                  <a16:creationId xmlns:a16="http://schemas.microsoft.com/office/drawing/2014/main" id="{7C3CAB80-A2CE-4DBD-8CBB-28F360D12799}"/>
                </a:ext>
              </a:extLst>
            </p:cNvPr>
            <p:cNvSpPr txBox="1"/>
            <p:nvPr/>
          </p:nvSpPr>
          <p:spPr>
            <a:xfrm>
              <a:off x="0" y="169333"/>
              <a:ext cx="2539999" cy="1524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NZ" sz="3100" kern="1200" dirty="0"/>
                <a:t>Self-determination</a:t>
              </a:r>
            </a:p>
          </p:txBody>
        </p:sp>
      </p:grpSp>
    </p:spTree>
    <p:extLst>
      <p:ext uri="{BB962C8B-B14F-4D97-AF65-F5344CB8AC3E}">
        <p14:creationId xmlns:p14="http://schemas.microsoft.com/office/powerpoint/2010/main" val="232864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423366f-0129-47df-b89f-5a790f570497">
      <Terms xmlns="http://schemas.microsoft.com/office/infopath/2007/PartnerControls"/>
    </lcf76f155ced4ddcb4097134ff3c332f>
    <TaxCatchAll xmlns="db2b2981-4712-41a1-b213-3e1712114a90" xsi:nil="true"/>
    <SharedWithUsers xmlns="db2b2981-4712-41a1-b213-3e1712114a90">
      <UserInfo>
        <DisplayName>Emily Timothy</DisplayName>
        <AccountId>19</AccountId>
        <AccountType/>
      </UserInfo>
      <UserInfo>
        <DisplayName>Tina Morrell</DisplayName>
        <AccountId>68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4E7E0750B0347418A3D9C6CD3C70270" ma:contentTypeVersion="15" ma:contentTypeDescription="Create a new document." ma:contentTypeScope="" ma:versionID="29e1083800d3d33e3341124dd0b9d7d7">
  <xsd:schema xmlns:xsd="http://www.w3.org/2001/XMLSchema" xmlns:xs="http://www.w3.org/2001/XMLSchema" xmlns:p="http://schemas.microsoft.com/office/2006/metadata/properties" xmlns:ns2="d423366f-0129-47df-b89f-5a790f570497" xmlns:ns3="db2b2981-4712-41a1-b213-3e1712114a90" targetNamespace="http://schemas.microsoft.com/office/2006/metadata/properties" ma:root="true" ma:fieldsID="25a587964578ddff0bb7ccfe3fbad660" ns2:_="" ns3:_="">
    <xsd:import namespace="d423366f-0129-47df-b89f-5a790f570497"/>
    <xsd:import namespace="db2b2981-4712-41a1-b213-3e1712114a9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23366f-0129-47df-b89f-5a790f5704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940d5a9-e402-44a0-81d9-8dc006f942a8"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b2b2981-4712-41a1-b213-3e1712114a9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5806469-78c0-4f1b-a6e6-0ea008805d53}" ma:internalName="TaxCatchAll" ma:showField="CatchAllData" ma:web="db2b2981-4712-41a1-b213-3e1712114a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89AFB2-64E2-4AAE-8529-76F997D491FF}">
  <ds:schemaRefs>
    <ds:schemaRef ds:uri="http://purl.org/dc/elements/1.1/"/>
    <ds:schemaRef ds:uri="http://purl.org/dc/terms/"/>
    <ds:schemaRef ds:uri="http://schemas.microsoft.com/office/2006/metadata/properties"/>
    <ds:schemaRef ds:uri="http://schemas.microsoft.com/office/2006/documentManagement/types"/>
    <ds:schemaRef ds:uri="http://purl.org/dc/dcmitype/"/>
    <ds:schemaRef ds:uri="db2b2981-4712-41a1-b213-3e1712114a90"/>
    <ds:schemaRef ds:uri="http://schemas.microsoft.com/office/infopath/2007/PartnerControls"/>
    <ds:schemaRef ds:uri="d423366f-0129-47df-b89f-5a790f570497"/>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7634778-82EA-45A6-84C6-642836013F1B}">
  <ds:schemaRefs>
    <ds:schemaRef ds:uri="http://schemas.microsoft.com/sharepoint/v3/contenttype/forms"/>
  </ds:schemaRefs>
</ds:datastoreItem>
</file>

<file path=customXml/itemProps3.xml><?xml version="1.0" encoding="utf-8"?>
<ds:datastoreItem xmlns:ds="http://schemas.openxmlformats.org/officeDocument/2006/customXml" ds:itemID="{ED2A71B6-7B9F-4E6B-970C-A909D2E744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23366f-0129-47df-b89f-5a790f570497"/>
    <ds:schemaRef ds:uri="db2b2981-4712-41a1-b213-3e1712114a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127</TotalTime>
  <Words>1272</Words>
  <Application>Microsoft Office PowerPoint</Application>
  <PresentationFormat>Widescreen</PresentationFormat>
  <Paragraphs>113</Paragraphs>
  <Slides>14</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vt:lpstr>
      <vt:lpstr>Calibri</vt:lpstr>
      <vt:lpstr>Calibri Light</vt:lpstr>
      <vt:lpstr>Roboto</vt:lpstr>
      <vt:lpstr>office theme</vt:lpstr>
      <vt:lpstr>Using Enabling Good Lives principles in research</vt:lpstr>
      <vt:lpstr>Ko te tūmanako me haere tahi tatou</vt:lpstr>
      <vt:lpstr>Where we started</vt:lpstr>
      <vt:lpstr>Investigating navigational support for people living with stroke</vt:lpstr>
      <vt:lpstr>Why EGL and Whānau Ora?</vt:lpstr>
      <vt:lpstr>Core principles</vt:lpstr>
      <vt:lpstr>Voices we heard</vt:lpstr>
      <vt:lpstr>PowerPoint Presentation</vt:lpstr>
      <vt:lpstr>PowerPoint Presentation</vt:lpstr>
      <vt:lpstr>PowerPoint Presentation</vt:lpstr>
      <vt:lpstr>How our co-design team used EGL</vt:lpstr>
      <vt:lpstr>Findings</vt:lpstr>
      <vt:lpstr>PowerPoint Presentation</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Tina Morrell</dc:creator>
  <cp:lastModifiedBy>Tina Morrell</cp:lastModifiedBy>
  <cp:revision>85</cp:revision>
  <dcterms:created xsi:type="dcterms:W3CDTF">2013-07-15T20:26:40Z</dcterms:created>
  <dcterms:modified xsi:type="dcterms:W3CDTF">2023-06-01T02:59:40Z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0x01010094E7E0750B0347418A3D9C6CD3C70270</vt:lpwstr>
  </property>
  <property fmtid="{D5CDD505-2E9C-101B-9397-08002B2CF9AE}" pid="3" name="MediaServiceImageTags">
    <vt:lpwstr/>
  </property>
</Properties>
</file>