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5"/>
  </p:sldMasterIdLst>
  <p:notesMasterIdLst>
    <p:notesMasterId r:id="rId25"/>
  </p:notesMasterIdLst>
  <p:sldIdLst>
    <p:sldId id="256" r:id="rId6"/>
    <p:sldId id="257" r:id="rId7"/>
    <p:sldId id="258" r:id="rId8"/>
    <p:sldId id="259" r:id="rId9"/>
    <p:sldId id="290" r:id="rId10"/>
    <p:sldId id="285" r:id="rId11"/>
    <p:sldId id="286" r:id="rId12"/>
    <p:sldId id="287" r:id="rId13"/>
    <p:sldId id="292" r:id="rId14"/>
    <p:sldId id="289" r:id="rId15"/>
    <p:sldId id="291" r:id="rId16"/>
    <p:sldId id="293" r:id="rId17"/>
    <p:sldId id="294" r:id="rId18"/>
    <p:sldId id="298" r:id="rId19"/>
    <p:sldId id="296" r:id="rId20"/>
    <p:sldId id="261" r:id="rId21"/>
    <p:sldId id="262" r:id="rId22"/>
    <p:sldId id="284" r:id="rId23"/>
    <p:sldId id="297"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EF80A48-AE0B-4CB5-8371-1EACD7A3D7FF}" v="33" dt="2023-05-31T22:44:27.5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8" d="100"/>
          <a:sy n="108" d="100"/>
        </p:scale>
        <p:origin x="7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viewProps" Target="viewProps.xml"/><Relationship Id="rId30"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A9796A-A896-4E29-BFA2-5C199226A8BF}" type="datetimeFigureOut">
              <a:rPr lang="en-NZ" smtClean="0"/>
              <a:t>1/06/2023</a:t>
            </a:fld>
            <a:endParaRPr lang="en-NZ"/>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14C648-286D-4577-A013-9712698C491D}" type="slidenum">
              <a:rPr lang="en-NZ" smtClean="0"/>
              <a:t>‹#›</a:t>
            </a:fld>
            <a:endParaRPr lang="en-NZ"/>
          </a:p>
        </p:txBody>
      </p:sp>
    </p:spTree>
    <p:extLst>
      <p:ext uri="{BB962C8B-B14F-4D97-AF65-F5344CB8AC3E}">
        <p14:creationId xmlns:p14="http://schemas.microsoft.com/office/powerpoint/2010/main" val="36840230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5114C648-286D-4577-A013-9712698C491D}" type="slidenum">
              <a:rPr lang="en-NZ" smtClean="0"/>
              <a:t>1</a:t>
            </a:fld>
            <a:endParaRPr lang="en-NZ"/>
          </a:p>
        </p:txBody>
      </p:sp>
    </p:spTree>
    <p:extLst>
      <p:ext uri="{BB962C8B-B14F-4D97-AF65-F5344CB8AC3E}">
        <p14:creationId xmlns:p14="http://schemas.microsoft.com/office/powerpoint/2010/main" val="20054038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5114C648-286D-4577-A013-9712698C491D}" type="slidenum">
              <a:rPr lang="en-NZ" smtClean="0"/>
              <a:t>2</a:t>
            </a:fld>
            <a:endParaRPr lang="en-NZ"/>
          </a:p>
        </p:txBody>
      </p:sp>
    </p:spTree>
    <p:extLst>
      <p:ext uri="{BB962C8B-B14F-4D97-AF65-F5344CB8AC3E}">
        <p14:creationId xmlns:p14="http://schemas.microsoft.com/office/powerpoint/2010/main" val="6771653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5114C648-286D-4577-A013-9712698C491D}" type="slidenum">
              <a:rPr lang="en-NZ" smtClean="0"/>
              <a:t>6</a:t>
            </a:fld>
            <a:endParaRPr lang="en-NZ"/>
          </a:p>
        </p:txBody>
      </p:sp>
    </p:spTree>
    <p:extLst>
      <p:ext uri="{BB962C8B-B14F-4D97-AF65-F5344CB8AC3E}">
        <p14:creationId xmlns:p14="http://schemas.microsoft.com/office/powerpoint/2010/main" val="35495316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mi-NZ" dirty="0"/>
              <a:t>- Based on your plan for a good life (rather than traditional needs assessment). </a:t>
            </a:r>
            <a:endParaRPr lang="en-NZ" dirty="0"/>
          </a:p>
        </p:txBody>
      </p:sp>
      <p:sp>
        <p:nvSpPr>
          <p:cNvPr id="4" name="Slide Number Placeholder 3"/>
          <p:cNvSpPr>
            <a:spLocks noGrp="1"/>
          </p:cNvSpPr>
          <p:nvPr>
            <p:ph type="sldNum" sz="quarter" idx="5"/>
          </p:nvPr>
        </p:nvSpPr>
        <p:spPr/>
        <p:txBody>
          <a:bodyPr/>
          <a:lstStyle/>
          <a:p>
            <a:fld id="{5114C648-286D-4577-A013-9712698C491D}" type="slidenum">
              <a:rPr lang="en-NZ" smtClean="0"/>
              <a:t>17</a:t>
            </a:fld>
            <a:endParaRPr lang="en-NZ"/>
          </a:p>
        </p:txBody>
      </p:sp>
    </p:spTree>
    <p:extLst>
      <p:ext uri="{BB962C8B-B14F-4D97-AF65-F5344CB8AC3E}">
        <p14:creationId xmlns:p14="http://schemas.microsoft.com/office/powerpoint/2010/main" val="16430885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075" y="746125"/>
            <a:ext cx="6623050" cy="3725863"/>
          </a:xfrm>
          <a:prstGeom prst="rect">
            <a:avLst/>
          </a:prstGeom>
        </p:spPr>
      </p:sp>
      <p:sp>
        <p:nvSpPr>
          <p:cNvPr id="3" name="Notes Placeholder 2"/>
          <p:cNvSpPr>
            <a:spLocks noGrp="1"/>
          </p:cNvSpPr>
          <p:nvPr>
            <p:ph type="body" idx="1"/>
          </p:nvPr>
        </p:nvSpPr>
        <p:spPr>
          <a:xfrm>
            <a:off x="680720" y="4721186"/>
            <a:ext cx="5445760" cy="4472702"/>
          </a:xfrm>
          <a:prstGeom prst="rect">
            <a:avLst/>
          </a:prstGeom>
        </p:spPr>
        <p:txBody>
          <a:bodyPr/>
          <a:lstStyle/>
          <a:p>
            <a:pPr rtl="0" fontAlgn="t"/>
            <a:r>
              <a:rPr lang="en-US" dirty="0"/>
              <a:t>EGL PBs allow for all disability support funding streams to be pooled into a single budget that can be used for any type of support that suits the needs of the individual with more flexibility.</a:t>
            </a:r>
          </a:p>
          <a:p>
            <a:pPr rtl="0" fontAlgn="t"/>
            <a:r>
              <a:rPr lang="en-US" dirty="0"/>
              <a:t> </a:t>
            </a:r>
          </a:p>
          <a:p>
            <a:pPr rtl="0" fontAlgn="t"/>
            <a:r>
              <a:rPr lang="en-US" dirty="0"/>
              <a:t>But emphasize the PLAN!</a:t>
            </a:r>
          </a:p>
          <a:p>
            <a:endParaRPr lang="en-NZ" dirty="0"/>
          </a:p>
          <a:p>
            <a:r>
              <a:rPr lang="en-NZ" dirty="0"/>
              <a:t>Where traditional funding allocations had left little islands of funding for specific purposes in most cases not allowing one type of allocation to be used for another’s purpose, an EGL PB does not limit a person in the same way.</a:t>
            </a:r>
          </a:p>
          <a:p>
            <a:endParaRPr lang="en-NZ" dirty="0"/>
          </a:p>
          <a:p>
            <a:r>
              <a:rPr lang="en-NZ" dirty="0"/>
              <a:t>Recognising that needs are not uniform for a whole year, having the ability to use less or more of different supports empowers people the live the way they choose.</a:t>
            </a:r>
          </a:p>
        </p:txBody>
      </p:sp>
      <p:sp>
        <p:nvSpPr>
          <p:cNvPr id="4" name="Slide Number Placeholder 3"/>
          <p:cNvSpPr>
            <a:spLocks noGrp="1"/>
          </p:cNvSpPr>
          <p:nvPr>
            <p:ph type="sldNum" sz="quarter" idx="5"/>
          </p:nvPr>
        </p:nvSpPr>
        <p:spPr>
          <a:xfrm>
            <a:off x="3855839" y="9440647"/>
            <a:ext cx="2949787" cy="496967"/>
          </a:xfrm>
          <a:prstGeom prst="rect">
            <a:avLst/>
          </a:prstGeom>
        </p:spPr>
        <p:txBody>
          <a:bodyPr lIns="91434" tIns="45717" rIns="91434" bIns="45717"/>
          <a:lstStyle/>
          <a:p>
            <a:fld id="{1C7D29FD-E261-4E01-B6FC-ED3766639E1C}" type="slidenum">
              <a:rPr lang="en-US" smtClean="0"/>
              <a:pPr/>
              <a:t>18</a:t>
            </a:fld>
            <a:endParaRPr lang="en-US"/>
          </a:p>
        </p:txBody>
      </p:sp>
    </p:spTree>
    <p:extLst>
      <p:ext uri="{BB962C8B-B14F-4D97-AF65-F5344CB8AC3E}">
        <p14:creationId xmlns:p14="http://schemas.microsoft.com/office/powerpoint/2010/main" val="32810307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36FCD-D4D9-4C7B-8C43-810F0B3B503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Z"/>
          </a:p>
        </p:txBody>
      </p:sp>
      <p:sp>
        <p:nvSpPr>
          <p:cNvPr id="3" name="Subtitle 2">
            <a:extLst>
              <a:ext uri="{FF2B5EF4-FFF2-40B4-BE49-F238E27FC236}">
                <a16:creationId xmlns:a16="http://schemas.microsoft.com/office/drawing/2014/main" id="{CC0BA3B1-C52E-443A-8918-398B3CFCCFC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Z"/>
          </a:p>
        </p:txBody>
      </p:sp>
      <p:sp>
        <p:nvSpPr>
          <p:cNvPr id="4" name="Date Placeholder 3">
            <a:extLst>
              <a:ext uri="{FF2B5EF4-FFF2-40B4-BE49-F238E27FC236}">
                <a16:creationId xmlns:a16="http://schemas.microsoft.com/office/drawing/2014/main" id="{34288464-F430-463F-80F0-33AFE5D12064}"/>
              </a:ext>
            </a:extLst>
          </p:cNvPr>
          <p:cNvSpPr>
            <a:spLocks noGrp="1"/>
          </p:cNvSpPr>
          <p:nvPr>
            <p:ph type="dt" sz="half" idx="10"/>
          </p:nvPr>
        </p:nvSpPr>
        <p:spPr/>
        <p:txBody>
          <a:bodyPr/>
          <a:lstStyle/>
          <a:p>
            <a:fld id="{80F176FD-CA27-42F3-991E-8A52D9721F62}" type="datetimeFigureOut">
              <a:rPr lang="en-NZ" smtClean="0"/>
              <a:t>1/06/2023</a:t>
            </a:fld>
            <a:endParaRPr lang="en-NZ"/>
          </a:p>
        </p:txBody>
      </p:sp>
      <p:sp>
        <p:nvSpPr>
          <p:cNvPr id="5" name="Footer Placeholder 4">
            <a:extLst>
              <a:ext uri="{FF2B5EF4-FFF2-40B4-BE49-F238E27FC236}">
                <a16:creationId xmlns:a16="http://schemas.microsoft.com/office/drawing/2014/main" id="{705E3F9E-9B9F-4239-A050-860E3A6C6871}"/>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DC5AE137-3BFC-4896-93CB-1F359ECCCA39}"/>
              </a:ext>
            </a:extLst>
          </p:cNvPr>
          <p:cNvSpPr>
            <a:spLocks noGrp="1"/>
          </p:cNvSpPr>
          <p:nvPr>
            <p:ph type="sldNum" sz="quarter" idx="12"/>
          </p:nvPr>
        </p:nvSpPr>
        <p:spPr/>
        <p:txBody>
          <a:bodyPr/>
          <a:lstStyle/>
          <a:p>
            <a:fld id="{30FB582B-EA0A-4F54-8A0C-7AA34C08854F}" type="slidenum">
              <a:rPr lang="en-NZ" smtClean="0"/>
              <a:t>‹#›</a:t>
            </a:fld>
            <a:endParaRPr lang="en-NZ"/>
          </a:p>
        </p:txBody>
      </p:sp>
    </p:spTree>
    <p:extLst>
      <p:ext uri="{BB962C8B-B14F-4D97-AF65-F5344CB8AC3E}">
        <p14:creationId xmlns:p14="http://schemas.microsoft.com/office/powerpoint/2010/main" val="1932997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9F903-C9DE-49BE-8260-00FF6FC56C4F}"/>
              </a:ext>
            </a:extLst>
          </p:cNvPr>
          <p:cNvSpPr>
            <a:spLocks noGrp="1"/>
          </p:cNvSpPr>
          <p:nvPr>
            <p:ph type="title"/>
          </p:nvPr>
        </p:nvSpPr>
        <p:spPr/>
        <p:txBody>
          <a:bodyPr/>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BC9330E1-0691-4BAE-8C00-77A1012AA43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8E358ACB-5FA2-480E-80D2-C525F4584D77}"/>
              </a:ext>
            </a:extLst>
          </p:cNvPr>
          <p:cNvSpPr>
            <a:spLocks noGrp="1"/>
          </p:cNvSpPr>
          <p:nvPr>
            <p:ph type="dt" sz="half" idx="10"/>
          </p:nvPr>
        </p:nvSpPr>
        <p:spPr/>
        <p:txBody>
          <a:bodyPr/>
          <a:lstStyle/>
          <a:p>
            <a:fld id="{80F176FD-CA27-42F3-991E-8A52D9721F62}" type="datetimeFigureOut">
              <a:rPr lang="en-NZ" smtClean="0"/>
              <a:t>1/06/2023</a:t>
            </a:fld>
            <a:endParaRPr lang="en-NZ"/>
          </a:p>
        </p:txBody>
      </p:sp>
      <p:sp>
        <p:nvSpPr>
          <p:cNvPr id="5" name="Footer Placeholder 4">
            <a:extLst>
              <a:ext uri="{FF2B5EF4-FFF2-40B4-BE49-F238E27FC236}">
                <a16:creationId xmlns:a16="http://schemas.microsoft.com/office/drawing/2014/main" id="{A0B6EAA2-A967-456D-B142-E0DC02A0C346}"/>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57F56CCA-CAA0-48A0-823A-015686566EB3}"/>
              </a:ext>
            </a:extLst>
          </p:cNvPr>
          <p:cNvSpPr>
            <a:spLocks noGrp="1"/>
          </p:cNvSpPr>
          <p:nvPr>
            <p:ph type="sldNum" sz="quarter" idx="12"/>
          </p:nvPr>
        </p:nvSpPr>
        <p:spPr/>
        <p:txBody>
          <a:bodyPr/>
          <a:lstStyle/>
          <a:p>
            <a:fld id="{30FB582B-EA0A-4F54-8A0C-7AA34C08854F}" type="slidenum">
              <a:rPr lang="en-NZ" smtClean="0"/>
              <a:t>‹#›</a:t>
            </a:fld>
            <a:endParaRPr lang="en-NZ"/>
          </a:p>
        </p:txBody>
      </p:sp>
    </p:spTree>
    <p:extLst>
      <p:ext uri="{BB962C8B-B14F-4D97-AF65-F5344CB8AC3E}">
        <p14:creationId xmlns:p14="http://schemas.microsoft.com/office/powerpoint/2010/main" val="2312561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91DA0DE-CDC7-45CA-B2C2-E877924FE43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9CD305A2-8F35-4B16-8910-E7ACC375397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C842F353-888F-460E-A412-13AF6C6CCCFC}"/>
              </a:ext>
            </a:extLst>
          </p:cNvPr>
          <p:cNvSpPr>
            <a:spLocks noGrp="1"/>
          </p:cNvSpPr>
          <p:nvPr>
            <p:ph type="dt" sz="half" idx="10"/>
          </p:nvPr>
        </p:nvSpPr>
        <p:spPr/>
        <p:txBody>
          <a:bodyPr/>
          <a:lstStyle/>
          <a:p>
            <a:fld id="{80F176FD-CA27-42F3-991E-8A52D9721F62}" type="datetimeFigureOut">
              <a:rPr lang="en-NZ" smtClean="0"/>
              <a:t>1/06/2023</a:t>
            </a:fld>
            <a:endParaRPr lang="en-NZ"/>
          </a:p>
        </p:txBody>
      </p:sp>
      <p:sp>
        <p:nvSpPr>
          <p:cNvPr id="5" name="Footer Placeholder 4">
            <a:extLst>
              <a:ext uri="{FF2B5EF4-FFF2-40B4-BE49-F238E27FC236}">
                <a16:creationId xmlns:a16="http://schemas.microsoft.com/office/drawing/2014/main" id="{77ED0226-5C5B-4541-99AD-28A3EC6C0987}"/>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D0FC5242-C29F-4794-AD73-B7F28B07D2C7}"/>
              </a:ext>
            </a:extLst>
          </p:cNvPr>
          <p:cNvSpPr>
            <a:spLocks noGrp="1"/>
          </p:cNvSpPr>
          <p:nvPr>
            <p:ph type="sldNum" sz="quarter" idx="12"/>
          </p:nvPr>
        </p:nvSpPr>
        <p:spPr/>
        <p:txBody>
          <a:bodyPr/>
          <a:lstStyle/>
          <a:p>
            <a:fld id="{30FB582B-EA0A-4F54-8A0C-7AA34C08854F}" type="slidenum">
              <a:rPr lang="en-NZ" smtClean="0"/>
              <a:t>‹#›</a:t>
            </a:fld>
            <a:endParaRPr lang="en-NZ"/>
          </a:p>
        </p:txBody>
      </p:sp>
    </p:spTree>
    <p:extLst>
      <p:ext uri="{BB962C8B-B14F-4D97-AF65-F5344CB8AC3E}">
        <p14:creationId xmlns:p14="http://schemas.microsoft.com/office/powerpoint/2010/main" val="1587162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27D52-708D-42B9-8202-F7C0CC16AB48}"/>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AE90E231-FBF1-446F-8784-91CF084D0EE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0DFCF1D2-2E83-4FD1-99B1-AA45CF0ED6FC}"/>
              </a:ext>
            </a:extLst>
          </p:cNvPr>
          <p:cNvSpPr>
            <a:spLocks noGrp="1"/>
          </p:cNvSpPr>
          <p:nvPr>
            <p:ph type="dt" sz="half" idx="10"/>
          </p:nvPr>
        </p:nvSpPr>
        <p:spPr/>
        <p:txBody>
          <a:bodyPr/>
          <a:lstStyle/>
          <a:p>
            <a:fld id="{80F176FD-CA27-42F3-991E-8A52D9721F62}" type="datetimeFigureOut">
              <a:rPr lang="en-NZ" smtClean="0"/>
              <a:t>1/06/2023</a:t>
            </a:fld>
            <a:endParaRPr lang="en-NZ"/>
          </a:p>
        </p:txBody>
      </p:sp>
      <p:sp>
        <p:nvSpPr>
          <p:cNvPr id="5" name="Footer Placeholder 4">
            <a:extLst>
              <a:ext uri="{FF2B5EF4-FFF2-40B4-BE49-F238E27FC236}">
                <a16:creationId xmlns:a16="http://schemas.microsoft.com/office/drawing/2014/main" id="{5C931B1C-A9E7-4672-970C-B39D867F9EC7}"/>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5ED358B5-AE2B-49E2-84EB-6F60B4D1CD1E}"/>
              </a:ext>
            </a:extLst>
          </p:cNvPr>
          <p:cNvSpPr>
            <a:spLocks noGrp="1"/>
          </p:cNvSpPr>
          <p:nvPr>
            <p:ph type="sldNum" sz="quarter" idx="12"/>
          </p:nvPr>
        </p:nvSpPr>
        <p:spPr/>
        <p:txBody>
          <a:bodyPr/>
          <a:lstStyle/>
          <a:p>
            <a:fld id="{30FB582B-EA0A-4F54-8A0C-7AA34C08854F}" type="slidenum">
              <a:rPr lang="en-NZ" smtClean="0"/>
              <a:t>‹#›</a:t>
            </a:fld>
            <a:endParaRPr lang="en-NZ"/>
          </a:p>
        </p:txBody>
      </p:sp>
    </p:spTree>
    <p:extLst>
      <p:ext uri="{BB962C8B-B14F-4D97-AF65-F5344CB8AC3E}">
        <p14:creationId xmlns:p14="http://schemas.microsoft.com/office/powerpoint/2010/main" val="2620890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6B5D5-2510-452C-88F4-D9232455689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NZ"/>
          </a:p>
        </p:txBody>
      </p:sp>
      <p:sp>
        <p:nvSpPr>
          <p:cNvPr id="3" name="Text Placeholder 2">
            <a:extLst>
              <a:ext uri="{FF2B5EF4-FFF2-40B4-BE49-F238E27FC236}">
                <a16:creationId xmlns:a16="http://schemas.microsoft.com/office/drawing/2014/main" id="{D50C51D5-CA5B-400E-8609-B47005CFCCE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E488442-10B3-4D31-A457-7030D655E400}"/>
              </a:ext>
            </a:extLst>
          </p:cNvPr>
          <p:cNvSpPr>
            <a:spLocks noGrp="1"/>
          </p:cNvSpPr>
          <p:nvPr>
            <p:ph type="dt" sz="half" idx="10"/>
          </p:nvPr>
        </p:nvSpPr>
        <p:spPr/>
        <p:txBody>
          <a:bodyPr/>
          <a:lstStyle/>
          <a:p>
            <a:fld id="{80F176FD-CA27-42F3-991E-8A52D9721F62}" type="datetimeFigureOut">
              <a:rPr lang="en-NZ" smtClean="0"/>
              <a:t>1/06/2023</a:t>
            </a:fld>
            <a:endParaRPr lang="en-NZ"/>
          </a:p>
        </p:txBody>
      </p:sp>
      <p:sp>
        <p:nvSpPr>
          <p:cNvPr id="5" name="Footer Placeholder 4">
            <a:extLst>
              <a:ext uri="{FF2B5EF4-FFF2-40B4-BE49-F238E27FC236}">
                <a16:creationId xmlns:a16="http://schemas.microsoft.com/office/drawing/2014/main" id="{BBC5D189-3F59-459F-8D4B-558CA2E3BE73}"/>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75DA19F5-B2AD-435C-A3EC-159D43A7331C}"/>
              </a:ext>
            </a:extLst>
          </p:cNvPr>
          <p:cNvSpPr>
            <a:spLocks noGrp="1"/>
          </p:cNvSpPr>
          <p:nvPr>
            <p:ph type="sldNum" sz="quarter" idx="12"/>
          </p:nvPr>
        </p:nvSpPr>
        <p:spPr/>
        <p:txBody>
          <a:bodyPr/>
          <a:lstStyle/>
          <a:p>
            <a:fld id="{30FB582B-EA0A-4F54-8A0C-7AA34C08854F}" type="slidenum">
              <a:rPr lang="en-NZ" smtClean="0"/>
              <a:t>‹#›</a:t>
            </a:fld>
            <a:endParaRPr lang="en-NZ"/>
          </a:p>
        </p:txBody>
      </p:sp>
    </p:spTree>
    <p:extLst>
      <p:ext uri="{BB962C8B-B14F-4D97-AF65-F5344CB8AC3E}">
        <p14:creationId xmlns:p14="http://schemas.microsoft.com/office/powerpoint/2010/main" val="266274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9D905-88C0-4BBC-AEEE-E778809044C5}"/>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FF3C81D2-CBE4-4459-B815-5117DCD5899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a:extLst>
              <a:ext uri="{FF2B5EF4-FFF2-40B4-BE49-F238E27FC236}">
                <a16:creationId xmlns:a16="http://schemas.microsoft.com/office/drawing/2014/main" id="{4E2ECC91-5C74-49EB-8A42-1A40CECDCC6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Date Placeholder 4">
            <a:extLst>
              <a:ext uri="{FF2B5EF4-FFF2-40B4-BE49-F238E27FC236}">
                <a16:creationId xmlns:a16="http://schemas.microsoft.com/office/drawing/2014/main" id="{BF309650-D56A-4E93-81C6-C963E46770FF}"/>
              </a:ext>
            </a:extLst>
          </p:cNvPr>
          <p:cNvSpPr>
            <a:spLocks noGrp="1"/>
          </p:cNvSpPr>
          <p:nvPr>
            <p:ph type="dt" sz="half" idx="10"/>
          </p:nvPr>
        </p:nvSpPr>
        <p:spPr/>
        <p:txBody>
          <a:bodyPr/>
          <a:lstStyle/>
          <a:p>
            <a:fld id="{80F176FD-CA27-42F3-991E-8A52D9721F62}" type="datetimeFigureOut">
              <a:rPr lang="en-NZ" smtClean="0"/>
              <a:t>1/06/2023</a:t>
            </a:fld>
            <a:endParaRPr lang="en-NZ"/>
          </a:p>
        </p:txBody>
      </p:sp>
      <p:sp>
        <p:nvSpPr>
          <p:cNvPr id="6" name="Footer Placeholder 5">
            <a:extLst>
              <a:ext uri="{FF2B5EF4-FFF2-40B4-BE49-F238E27FC236}">
                <a16:creationId xmlns:a16="http://schemas.microsoft.com/office/drawing/2014/main" id="{EF025D9F-3849-4EF2-A12E-4225C7EEC6D2}"/>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133C01B8-574C-478C-A2C9-7B8A6FF87A3A}"/>
              </a:ext>
            </a:extLst>
          </p:cNvPr>
          <p:cNvSpPr>
            <a:spLocks noGrp="1"/>
          </p:cNvSpPr>
          <p:nvPr>
            <p:ph type="sldNum" sz="quarter" idx="12"/>
          </p:nvPr>
        </p:nvSpPr>
        <p:spPr/>
        <p:txBody>
          <a:bodyPr/>
          <a:lstStyle/>
          <a:p>
            <a:fld id="{30FB582B-EA0A-4F54-8A0C-7AA34C08854F}" type="slidenum">
              <a:rPr lang="en-NZ" smtClean="0"/>
              <a:t>‹#›</a:t>
            </a:fld>
            <a:endParaRPr lang="en-NZ"/>
          </a:p>
        </p:txBody>
      </p:sp>
    </p:spTree>
    <p:extLst>
      <p:ext uri="{BB962C8B-B14F-4D97-AF65-F5344CB8AC3E}">
        <p14:creationId xmlns:p14="http://schemas.microsoft.com/office/powerpoint/2010/main" val="1130876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83CBED-4A3C-45D1-94AC-C105EF6DE990}"/>
              </a:ext>
            </a:extLst>
          </p:cNvPr>
          <p:cNvSpPr>
            <a:spLocks noGrp="1"/>
          </p:cNvSpPr>
          <p:nvPr>
            <p:ph type="title"/>
          </p:nvPr>
        </p:nvSpPr>
        <p:spPr>
          <a:xfrm>
            <a:off x="839788" y="365125"/>
            <a:ext cx="10515600" cy="1325563"/>
          </a:xfrm>
        </p:spPr>
        <p:txBody>
          <a:bodyPr/>
          <a:lstStyle/>
          <a:p>
            <a:r>
              <a:rPr lang="en-US"/>
              <a:t>Click to edit Master title style</a:t>
            </a:r>
            <a:endParaRPr lang="en-NZ"/>
          </a:p>
        </p:txBody>
      </p:sp>
      <p:sp>
        <p:nvSpPr>
          <p:cNvPr id="3" name="Text Placeholder 2">
            <a:extLst>
              <a:ext uri="{FF2B5EF4-FFF2-40B4-BE49-F238E27FC236}">
                <a16:creationId xmlns:a16="http://schemas.microsoft.com/office/drawing/2014/main" id="{F0F651E1-0B77-4CD4-9944-1D401276307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7FD7FE-3D1D-4809-8879-E878DA14495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a:extLst>
              <a:ext uri="{FF2B5EF4-FFF2-40B4-BE49-F238E27FC236}">
                <a16:creationId xmlns:a16="http://schemas.microsoft.com/office/drawing/2014/main" id="{FF27A47C-992B-495C-9EA7-E34CE84E27B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B78F460-7E14-47A2-873E-F3921515B4B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6">
            <a:extLst>
              <a:ext uri="{FF2B5EF4-FFF2-40B4-BE49-F238E27FC236}">
                <a16:creationId xmlns:a16="http://schemas.microsoft.com/office/drawing/2014/main" id="{6BADB44F-877F-4125-96D9-3995FB5B4B34}"/>
              </a:ext>
            </a:extLst>
          </p:cNvPr>
          <p:cNvSpPr>
            <a:spLocks noGrp="1"/>
          </p:cNvSpPr>
          <p:nvPr>
            <p:ph type="dt" sz="half" idx="10"/>
          </p:nvPr>
        </p:nvSpPr>
        <p:spPr/>
        <p:txBody>
          <a:bodyPr/>
          <a:lstStyle/>
          <a:p>
            <a:fld id="{80F176FD-CA27-42F3-991E-8A52D9721F62}" type="datetimeFigureOut">
              <a:rPr lang="en-NZ" smtClean="0"/>
              <a:t>1/06/2023</a:t>
            </a:fld>
            <a:endParaRPr lang="en-NZ"/>
          </a:p>
        </p:txBody>
      </p:sp>
      <p:sp>
        <p:nvSpPr>
          <p:cNvPr id="8" name="Footer Placeholder 7">
            <a:extLst>
              <a:ext uri="{FF2B5EF4-FFF2-40B4-BE49-F238E27FC236}">
                <a16:creationId xmlns:a16="http://schemas.microsoft.com/office/drawing/2014/main" id="{B63C10C7-6519-4EAE-B817-BF784CCB6473}"/>
              </a:ext>
            </a:extLst>
          </p:cNvPr>
          <p:cNvSpPr>
            <a:spLocks noGrp="1"/>
          </p:cNvSpPr>
          <p:nvPr>
            <p:ph type="ftr" sz="quarter" idx="11"/>
          </p:nvPr>
        </p:nvSpPr>
        <p:spPr/>
        <p:txBody>
          <a:bodyPr/>
          <a:lstStyle/>
          <a:p>
            <a:endParaRPr lang="en-NZ"/>
          </a:p>
        </p:txBody>
      </p:sp>
      <p:sp>
        <p:nvSpPr>
          <p:cNvPr id="9" name="Slide Number Placeholder 8">
            <a:extLst>
              <a:ext uri="{FF2B5EF4-FFF2-40B4-BE49-F238E27FC236}">
                <a16:creationId xmlns:a16="http://schemas.microsoft.com/office/drawing/2014/main" id="{B222E5D0-9FB7-457D-B13B-77E799A2FF6E}"/>
              </a:ext>
            </a:extLst>
          </p:cNvPr>
          <p:cNvSpPr>
            <a:spLocks noGrp="1"/>
          </p:cNvSpPr>
          <p:nvPr>
            <p:ph type="sldNum" sz="quarter" idx="12"/>
          </p:nvPr>
        </p:nvSpPr>
        <p:spPr/>
        <p:txBody>
          <a:bodyPr/>
          <a:lstStyle/>
          <a:p>
            <a:fld id="{30FB582B-EA0A-4F54-8A0C-7AA34C08854F}" type="slidenum">
              <a:rPr lang="en-NZ" smtClean="0"/>
              <a:t>‹#›</a:t>
            </a:fld>
            <a:endParaRPr lang="en-NZ"/>
          </a:p>
        </p:txBody>
      </p:sp>
    </p:spTree>
    <p:extLst>
      <p:ext uri="{BB962C8B-B14F-4D97-AF65-F5344CB8AC3E}">
        <p14:creationId xmlns:p14="http://schemas.microsoft.com/office/powerpoint/2010/main" val="14504450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A0D6B5-C21B-43D2-9297-BCF3CE24CF80}"/>
              </a:ext>
            </a:extLst>
          </p:cNvPr>
          <p:cNvSpPr>
            <a:spLocks noGrp="1"/>
          </p:cNvSpPr>
          <p:nvPr>
            <p:ph type="title"/>
          </p:nvPr>
        </p:nvSpPr>
        <p:spPr/>
        <p:txBody>
          <a:bodyPr/>
          <a:lstStyle/>
          <a:p>
            <a:r>
              <a:rPr lang="en-US"/>
              <a:t>Click to edit Master title style</a:t>
            </a:r>
            <a:endParaRPr lang="en-NZ"/>
          </a:p>
        </p:txBody>
      </p:sp>
      <p:sp>
        <p:nvSpPr>
          <p:cNvPr id="3" name="Date Placeholder 2">
            <a:extLst>
              <a:ext uri="{FF2B5EF4-FFF2-40B4-BE49-F238E27FC236}">
                <a16:creationId xmlns:a16="http://schemas.microsoft.com/office/drawing/2014/main" id="{60223A85-8B03-4C6A-B8EC-82CB2CB610B1}"/>
              </a:ext>
            </a:extLst>
          </p:cNvPr>
          <p:cNvSpPr>
            <a:spLocks noGrp="1"/>
          </p:cNvSpPr>
          <p:nvPr>
            <p:ph type="dt" sz="half" idx="10"/>
          </p:nvPr>
        </p:nvSpPr>
        <p:spPr/>
        <p:txBody>
          <a:bodyPr/>
          <a:lstStyle/>
          <a:p>
            <a:fld id="{80F176FD-CA27-42F3-991E-8A52D9721F62}" type="datetimeFigureOut">
              <a:rPr lang="en-NZ" smtClean="0"/>
              <a:t>1/06/2023</a:t>
            </a:fld>
            <a:endParaRPr lang="en-NZ"/>
          </a:p>
        </p:txBody>
      </p:sp>
      <p:sp>
        <p:nvSpPr>
          <p:cNvPr id="4" name="Footer Placeholder 3">
            <a:extLst>
              <a:ext uri="{FF2B5EF4-FFF2-40B4-BE49-F238E27FC236}">
                <a16:creationId xmlns:a16="http://schemas.microsoft.com/office/drawing/2014/main" id="{5F2DE910-279D-4BD8-B3BE-BBC7E914281A}"/>
              </a:ext>
            </a:extLst>
          </p:cNvPr>
          <p:cNvSpPr>
            <a:spLocks noGrp="1"/>
          </p:cNvSpPr>
          <p:nvPr>
            <p:ph type="ftr" sz="quarter" idx="11"/>
          </p:nvPr>
        </p:nvSpPr>
        <p:spPr/>
        <p:txBody>
          <a:bodyPr/>
          <a:lstStyle/>
          <a:p>
            <a:endParaRPr lang="en-NZ"/>
          </a:p>
        </p:txBody>
      </p:sp>
      <p:sp>
        <p:nvSpPr>
          <p:cNvPr id="5" name="Slide Number Placeholder 4">
            <a:extLst>
              <a:ext uri="{FF2B5EF4-FFF2-40B4-BE49-F238E27FC236}">
                <a16:creationId xmlns:a16="http://schemas.microsoft.com/office/drawing/2014/main" id="{0DA3331F-05D0-4B14-A5E3-2348D4D44C51}"/>
              </a:ext>
            </a:extLst>
          </p:cNvPr>
          <p:cNvSpPr>
            <a:spLocks noGrp="1"/>
          </p:cNvSpPr>
          <p:nvPr>
            <p:ph type="sldNum" sz="quarter" idx="12"/>
          </p:nvPr>
        </p:nvSpPr>
        <p:spPr/>
        <p:txBody>
          <a:bodyPr/>
          <a:lstStyle/>
          <a:p>
            <a:fld id="{30FB582B-EA0A-4F54-8A0C-7AA34C08854F}" type="slidenum">
              <a:rPr lang="en-NZ" smtClean="0"/>
              <a:t>‹#›</a:t>
            </a:fld>
            <a:endParaRPr lang="en-NZ"/>
          </a:p>
        </p:txBody>
      </p:sp>
    </p:spTree>
    <p:extLst>
      <p:ext uri="{BB962C8B-B14F-4D97-AF65-F5344CB8AC3E}">
        <p14:creationId xmlns:p14="http://schemas.microsoft.com/office/powerpoint/2010/main" val="19974119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EBA4661-4636-4C55-9800-73A96F544B43}"/>
              </a:ext>
            </a:extLst>
          </p:cNvPr>
          <p:cNvSpPr>
            <a:spLocks noGrp="1"/>
          </p:cNvSpPr>
          <p:nvPr>
            <p:ph type="dt" sz="half" idx="10"/>
          </p:nvPr>
        </p:nvSpPr>
        <p:spPr/>
        <p:txBody>
          <a:bodyPr/>
          <a:lstStyle/>
          <a:p>
            <a:fld id="{80F176FD-CA27-42F3-991E-8A52D9721F62}" type="datetimeFigureOut">
              <a:rPr lang="en-NZ" smtClean="0"/>
              <a:t>1/06/2023</a:t>
            </a:fld>
            <a:endParaRPr lang="en-NZ"/>
          </a:p>
        </p:txBody>
      </p:sp>
      <p:sp>
        <p:nvSpPr>
          <p:cNvPr id="3" name="Footer Placeholder 2">
            <a:extLst>
              <a:ext uri="{FF2B5EF4-FFF2-40B4-BE49-F238E27FC236}">
                <a16:creationId xmlns:a16="http://schemas.microsoft.com/office/drawing/2014/main" id="{9FF3538B-DD32-478C-86C3-E06966DFC0FE}"/>
              </a:ext>
            </a:extLst>
          </p:cNvPr>
          <p:cNvSpPr>
            <a:spLocks noGrp="1"/>
          </p:cNvSpPr>
          <p:nvPr>
            <p:ph type="ftr" sz="quarter" idx="11"/>
          </p:nvPr>
        </p:nvSpPr>
        <p:spPr/>
        <p:txBody>
          <a:bodyPr/>
          <a:lstStyle/>
          <a:p>
            <a:endParaRPr lang="en-NZ"/>
          </a:p>
        </p:txBody>
      </p:sp>
      <p:sp>
        <p:nvSpPr>
          <p:cNvPr id="4" name="Slide Number Placeholder 3">
            <a:extLst>
              <a:ext uri="{FF2B5EF4-FFF2-40B4-BE49-F238E27FC236}">
                <a16:creationId xmlns:a16="http://schemas.microsoft.com/office/drawing/2014/main" id="{0910EB1A-4A8C-4C2A-9D96-B4A23A90EB76}"/>
              </a:ext>
            </a:extLst>
          </p:cNvPr>
          <p:cNvSpPr>
            <a:spLocks noGrp="1"/>
          </p:cNvSpPr>
          <p:nvPr>
            <p:ph type="sldNum" sz="quarter" idx="12"/>
          </p:nvPr>
        </p:nvSpPr>
        <p:spPr/>
        <p:txBody>
          <a:bodyPr/>
          <a:lstStyle/>
          <a:p>
            <a:fld id="{30FB582B-EA0A-4F54-8A0C-7AA34C08854F}" type="slidenum">
              <a:rPr lang="en-NZ" smtClean="0"/>
              <a:t>‹#›</a:t>
            </a:fld>
            <a:endParaRPr lang="en-NZ"/>
          </a:p>
        </p:txBody>
      </p:sp>
    </p:spTree>
    <p:extLst>
      <p:ext uri="{BB962C8B-B14F-4D97-AF65-F5344CB8AC3E}">
        <p14:creationId xmlns:p14="http://schemas.microsoft.com/office/powerpoint/2010/main" val="40246251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16F88-F44F-405B-A284-CEC8522700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Content Placeholder 2">
            <a:extLst>
              <a:ext uri="{FF2B5EF4-FFF2-40B4-BE49-F238E27FC236}">
                <a16:creationId xmlns:a16="http://schemas.microsoft.com/office/drawing/2014/main" id="{79CB50BC-26AF-4F20-8C9A-53315A52BE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a:extLst>
              <a:ext uri="{FF2B5EF4-FFF2-40B4-BE49-F238E27FC236}">
                <a16:creationId xmlns:a16="http://schemas.microsoft.com/office/drawing/2014/main" id="{94356028-F808-49DA-B130-72A6AC5E4F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49D6F3B-4D4B-4290-B932-F056F383538A}"/>
              </a:ext>
            </a:extLst>
          </p:cNvPr>
          <p:cNvSpPr>
            <a:spLocks noGrp="1"/>
          </p:cNvSpPr>
          <p:nvPr>
            <p:ph type="dt" sz="half" idx="10"/>
          </p:nvPr>
        </p:nvSpPr>
        <p:spPr/>
        <p:txBody>
          <a:bodyPr/>
          <a:lstStyle/>
          <a:p>
            <a:fld id="{80F176FD-CA27-42F3-991E-8A52D9721F62}" type="datetimeFigureOut">
              <a:rPr lang="en-NZ" smtClean="0"/>
              <a:t>1/06/2023</a:t>
            </a:fld>
            <a:endParaRPr lang="en-NZ"/>
          </a:p>
        </p:txBody>
      </p:sp>
      <p:sp>
        <p:nvSpPr>
          <p:cNvPr id="6" name="Footer Placeholder 5">
            <a:extLst>
              <a:ext uri="{FF2B5EF4-FFF2-40B4-BE49-F238E27FC236}">
                <a16:creationId xmlns:a16="http://schemas.microsoft.com/office/drawing/2014/main" id="{7389360B-2654-4838-814D-F1B4FBD0E919}"/>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C946FF35-B864-4122-9177-884F43C80467}"/>
              </a:ext>
            </a:extLst>
          </p:cNvPr>
          <p:cNvSpPr>
            <a:spLocks noGrp="1"/>
          </p:cNvSpPr>
          <p:nvPr>
            <p:ph type="sldNum" sz="quarter" idx="12"/>
          </p:nvPr>
        </p:nvSpPr>
        <p:spPr/>
        <p:txBody>
          <a:bodyPr/>
          <a:lstStyle/>
          <a:p>
            <a:fld id="{30FB582B-EA0A-4F54-8A0C-7AA34C08854F}" type="slidenum">
              <a:rPr lang="en-NZ" smtClean="0"/>
              <a:t>‹#›</a:t>
            </a:fld>
            <a:endParaRPr lang="en-NZ"/>
          </a:p>
        </p:txBody>
      </p:sp>
    </p:spTree>
    <p:extLst>
      <p:ext uri="{BB962C8B-B14F-4D97-AF65-F5344CB8AC3E}">
        <p14:creationId xmlns:p14="http://schemas.microsoft.com/office/powerpoint/2010/main" val="20113462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A1D6D2-C3DD-4BC1-A613-2F53215739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Picture Placeholder 2">
            <a:extLst>
              <a:ext uri="{FF2B5EF4-FFF2-40B4-BE49-F238E27FC236}">
                <a16:creationId xmlns:a16="http://schemas.microsoft.com/office/drawing/2014/main" id="{F9758A4D-6EA8-47BC-9C45-45ABA38A885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NZ"/>
          </a:p>
        </p:txBody>
      </p:sp>
      <p:sp>
        <p:nvSpPr>
          <p:cNvPr id="4" name="Text Placeholder 3">
            <a:extLst>
              <a:ext uri="{FF2B5EF4-FFF2-40B4-BE49-F238E27FC236}">
                <a16:creationId xmlns:a16="http://schemas.microsoft.com/office/drawing/2014/main" id="{ADA2745D-35C4-468D-AF76-E97B0F8032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D031DCA-7A07-45AC-A906-24D5E753D343}"/>
              </a:ext>
            </a:extLst>
          </p:cNvPr>
          <p:cNvSpPr>
            <a:spLocks noGrp="1"/>
          </p:cNvSpPr>
          <p:nvPr>
            <p:ph type="dt" sz="half" idx="10"/>
          </p:nvPr>
        </p:nvSpPr>
        <p:spPr/>
        <p:txBody>
          <a:bodyPr/>
          <a:lstStyle/>
          <a:p>
            <a:fld id="{80F176FD-CA27-42F3-991E-8A52D9721F62}" type="datetimeFigureOut">
              <a:rPr lang="en-NZ" smtClean="0"/>
              <a:t>1/06/2023</a:t>
            </a:fld>
            <a:endParaRPr lang="en-NZ"/>
          </a:p>
        </p:txBody>
      </p:sp>
      <p:sp>
        <p:nvSpPr>
          <p:cNvPr id="6" name="Footer Placeholder 5">
            <a:extLst>
              <a:ext uri="{FF2B5EF4-FFF2-40B4-BE49-F238E27FC236}">
                <a16:creationId xmlns:a16="http://schemas.microsoft.com/office/drawing/2014/main" id="{67D81A79-4ABD-4CF2-BC09-C599B421387F}"/>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AF545D47-B161-4971-B7E4-FA35C5E9149D}"/>
              </a:ext>
            </a:extLst>
          </p:cNvPr>
          <p:cNvSpPr>
            <a:spLocks noGrp="1"/>
          </p:cNvSpPr>
          <p:nvPr>
            <p:ph type="sldNum" sz="quarter" idx="12"/>
          </p:nvPr>
        </p:nvSpPr>
        <p:spPr/>
        <p:txBody>
          <a:bodyPr/>
          <a:lstStyle/>
          <a:p>
            <a:fld id="{30FB582B-EA0A-4F54-8A0C-7AA34C08854F}" type="slidenum">
              <a:rPr lang="en-NZ" smtClean="0"/>
              <a:t>‹#›</a:t>
            </a:fld>
            <a:endParaRPr lang="en-NZ"/>
          </a:p>
        </p:txBody>
      </p:sp>
    </p:spTree>
    <p:extLst>
      <p:ext uri="{BB962C8B-B14F-4D97-AF65-F5344CB8AC3E}">
        <p14:creationId xmlns:p14="http://schemas.microsoft.com/office/powerpoint/2010/main" val="30739166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DFD81A5-33F4-4FFB-828E-724CCDBE68C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a:extLst>
              <a:ext uri="{FF2B5EF4-FFF2-40B4-BE49-F238E27FC236}">
                <a16:creationId xmlns:a16="http://schemas.microsoft.com/office/drawing/2014/main" id="{FA7B1C90-11C2-4E87-BDC2-270204BDFB7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D0C4D467-425B-4729-99EF-33A3CF4514A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F176FD-CA27-42F3-991E-8A52D9721F62}" type="datetimeFigureOut">
              <a:rPr lang="en-NZ" smtClean="0"/>
              <a:t>1/06/2023</a:t>
            </a:fld>
            <a:endParaRPr lang="en-NZ"/>
          </a:p>
        </p:txBody>
      </p:sp>
      <p:sp>
        <p:nvSpPr>
          <p:cNvPr id="5" name="Footer Placeholder 4">
            <a:extLst>
              <a:ext uri="{FF2B5EF4-FFF2-40B4-BE49-F238E27FC236}">
                <a16:creationId xmlns:a16="http://schemas.microsoft.com/office/drawing/2014/main" id="{5FF740DD-CE12-4326-AE48-36647D9ECA3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a:p>
        </p:txBody>
      </p:sp>
      <p:sp>
        <p:nvSpPr>
          <p:cNvPr id="6" name="Slide Number Placeholder 5">
            <a:extLst>
              <a:ext uri="{FF2B5EF4-FFF2-40B4-BE49-F238E27FC236}">
                <a16:creationId xmlns:a16="http://schemas.microsoft.com/office/drawing/2014/main" id="{853184AF-E849-4E90-A723-C2DAB8F392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FB582B-EA0A-4F54-8A0C-7AA34C08854F}" type="slidenum">
              <a:rPr lang="en-NZ" smtClean="0"/>
              <a:t>‹#›</a:t>
            </a:fld>
            <a:endParaRPr lang="en-NZ"/>
          </a:p>
        </p:txBody>
      </p:sp>
    </p:spTree>
    <p:extLst>
      <p:ext uri="{BB962C8B-B14F-4D97-AF65-F5344CB8AC3E}">
        <p14:creationId xmlns:p14="http://schemas.microsoft.com/office/powerpoint/2010/main" val="339591441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3.sv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5.sv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7.svg"/><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9.svg"/><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1.svg"/><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3.svg"/><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5.sv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mailto:community@eglives.co.nz" TargetMode="External"/><Relationship Id="rId2" Type="http://schemas.openxmlformats.org/officeDocument/2006/relationships/hyperlink" Target="mailto:info@eglives.co.nz" TargetMode="External"/><Relationship Id="rId1" Type="http://schemas.openxmlformats.org/officeDocument/2006/relationships/slideLayout" Target="../slideLayouts/slideLayout2.xml"/><Relationship Id="rId5" Type="http://schemas.openxmlformats.org/officeDocument/2006/relationships/image" Target="../media/image37.svg"/><Relationship Id="rId4" Type="http://schemas.openxmlformats.org/officeDocument/2006/relationships/image" Target="../media/image36.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3.svg"/></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5" Type="http://schemas.openxmlformats.org/officeDocument/2006/relationships/image" Target="../media/image17.png"/><Relationship Id="rId4" Type="http://schemas.openxmlformats.org/officeDocument/2006/relationships/image" Target="../media/image16.png"/></Relationships>
</file>

<file path=ppt/slides/_rels/slide9.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Layout" Target="../slideLayouts/slideLayout2.xml"/><Relationship Id="rId5" Type="http://schemas.openxmlformats.org/officeDocument/2006/relationships/image" Target="../media/image21.svg"/><Relationship Id="rId4" Type="http://schemas.openxmlformats.org/officeDocument/2006/relationships/image" Target="../media/image2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65CFEE-4A03-4BCE-B204-91314DAAC8B0}"/>
              </a:ext>
            </a:extLst>
          </p:cNvPr>
          <p:cNvSpPr>
            <a:spLocks noGrp="1"/>
          </p:cNvSpPr>
          <p:nvPr>
            <p:ph type="ctrTitle"/>
          </p:nvPr>
        </p:nvSpPr>
        <p:spPr/>
        <p:txBody>
          <a:bodyPr/>
          <a:lstStyle/>
          <a:p>
            <a:r>
              <a:rPr lang="en-NZ" dirty="0"/>
              <a:t>Enabling Good Lives</a:t>
            </a:r>
          </a:p>
        </p:txBody>
      </p:sp>
      <p:sp>
        <p:nvSpPr>
          <p:cNvPr id="3" name="Subtitle 2">
            <a:extLst>
              <a:ext uri="{FF2B5EF4-FFF2-40B4-BE49-F238E27FC236}">
                <a16:creationId xmlns:a16="http://schemas.microsoft.com/office/drawing/2014/main" id="{791A47CE-D21E-4C93-A4A3-773B92A4F78F}"/>
              </a:ext>
            </a:extLst>
          </p:cNvPr>
          <p:cNvSpPr>
            <a:spLocks noGrp="1"/>
          </p:cNvSpPr>
          <p:nvPr>
            <p:ph type="subTitle" idx="1"/>
          </p:nvPr>
        </p:nvSpPr>
        <p:spPr/>
        <p:txBody>
          <a:bodyPr/>
          <a:lstStyle/>
          <a:p>
            <a:r>
              <a:rPr lang="en-NZ" dirty="0"/>
              <a:t>Tom Callanan and Nicholas Tung</a:t>
            </a:r>
          </a:p>
        </p:txBody>
      </p:sp>
    </p:spTree>
    <p:extLst>
      <p:ext uri="{BB962C8B-B14F-4D97-AF65-F5344CB8AC3E}">
        <p14:creationId xmlns:p14="http://schemas.microsoft.com/office/powerpoint/2010/main" val="9475372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1B9E9F-DF3C-4C58-A948-C3AC76B86AC2}"/>
              </a:ext>
            </a:extLst>
          </p:cNvPr>
          <p:cNvSpPr>
            <a:spLocks noGrp="1"/>
          </p:cNvSpPr>
          <p:nvPr>
            <p:ph type="title"/>
          </p:nvPr>
        </p:nvSpPr>
        <p:spPr>
          <a:xfrm>
            <a:off x="1637191" y="4593562"/>
            <a:ext cx="3929109" cy="1325563"/>
          </a:xfrm>
        </p:spPr>
        <p:txBody>
          <a:bodyPr/>
          <a:lstStyle/>
          <a:p>
            <a:pPr algn="ctr"/>
            <a:r>
              <a:rPr lang="mi-NZ" dirty="0"/>
              <a:t>Employment</a:t>
            </a:r>
            <a:endParaRPr lang="en-NZ" dirty="0"/>
          </a:p>
        </p:txBody>
      </p:sp>
      <p:sp>
        <p:nvSpPr>
          <p:cNvPr id="3" name="Content Placeholder 2">
            <a:extLst>
              <a:ext uri="{FF2B5EF4-FFF2-40B4-BE49-F238E27FC236}">
                <a16:creationId xmlns:a16="http://schemas.microsoft.com/office/drawing/2014/main" id="{3749C170-AA3D-4509-AE16-7DDC98ABA107}"/>
              </a:ext>
            </a:extLst>
          </p:cNvPr>
          <p:cNvSpPr>
            <a:spLocks noGrp="1"/>
          </p:cNvSpPr>
          <p:nvPr>
            <p:ph idx="1"/>
          </p:nvPr>
        </p:nvSpPr>
        <p:spPr>
          <a:xfrm>
            <a:off x="7185086" y="2708606"/>
            <a:ext cx="3929109" cy="1440788"/>
          </a:xfrm>
        </p:spPr>
        <p:txBody>
          <a:bodyPr>
            <a:normAutofit/>
          </a:bodyPr>
          <a:lstStyle/>
          <a:p>
            <a:r>
              <a:rPr lang="mi-NZ" dirty="0">
                <a:sym typeface="Wingdings" panose="05000000000000000000" pitchFamily="2" charset="2"/>
              </a:rPr>
              <a:t>Pathways to access mainstream employment.</a:t>
            </a:r>
          </a:p>
        </p:txBody>
      </p:sp>
      <p:pic>
        <p:nvPicPr>
          <p:cNvPr id="5" name="Graphic 4" descr="Briefcase with solid fill">
            <a:extLst>
              <a:ext uri="{FF2B5EF4-FFF2-40B4-BE49-F238E27FC236}">
                <a16:creationId xmlns:a16="http://schemas.microsoft.com/office/drawing/2014/main" id="{150BDFCD-3697-4A07-B6E3-60D51B83E38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203141" y="2011360"/>
            <a:ext cx="2582202" cy="2582202"/>
          </a:xfrm>
          <a:prstGeom prst="rect">
            <a:avLst/>
          </a:prstGeom>
        </p:spPr>
      </p:pic>
    </p:spTree>
    <p:extLst>
      <p:ext uri="{BB962C8B-B14F-4D97-AF65-F5344CB8AC3E}">
        <p14:creationId xmlns:p14="http://schemas.microsoft.com/office/powerpoint/2010/main" val="39743264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335C2C-A21B-4D8F-9BBA-40090CE97873}"/>
              </a:ext>
            </a:extLst>
          </p:cNvPr>
          <p:cNvSpPr>
            <a:spLocks noGrp="1"/>
          </p:cNvSpPr>
          <p:nvPr>
            <p:ph type="title"/>
          </p:nvPr>
        </p:nvSpPr>
        <p:spPr>
          <a:xfrm>
            <a:off x="1734845" y="4692672"/>
            <a:ext cx="3582880" cy="1325563"/>
          </a:xfrm>
        </p:spPr>
        <p:txBody>
          <a:bodyPr/>
          <a:lstStyle/>
          <a:p>
            <a:r>
              <a:rPr lang="mi-NZ" dirty="0"/>
              <a:t>After school Opportunities</a:t>
            </a:r>
            <a:endParaRPr lang="en-NZ" dirty="0"/>
          </a:p>
        </p:txBody>
      </p:sp>
      <p:sp>
        <p:nvSpPr>
          <p:cNvPr id="3" name="Content Placeholder 2">
            <a:extLst>
              <a:ext uri="{FF2B5EF4-FFF2-40B4-BE49-F238E27FC236}">
                <a16:creationId xmlns:a16="http://schemas.microsoft.com/office/drawing/2014/main" id="{D552C81C-0A41-4F5D-8ADD-4DA596F7AF3F}"/>
              </a:ext>
            </a:extLst>
          </p:cNvPr>
          <p:cNvSpPr>
            <a:spLocks noGrp="1"/>
          </p:cNvSpPr>
          <p:nvPr>
            <p:ph idx="1"/>
          </p:nvPr>
        </p:nvSpPr>
        <p:spPr>
          <a:xfrm>
            <a:off x="7042396" y="2824209"/>
            <a:ext cx="3591757" cy="1445241"/>
          </a:xfrm>
        </p:spPr>
        <p:txBody>
          <a:bodyPr/>
          <a:lstStyle/>
          <a:p>
            <a:r>
              <a:rPr lang="en-NZ" dirty="0"/>
              <a:t>Alternatives options to residential/day services</a:t>
            </a:r>
          </a:p>
          <a:p>
            <a:endParaRPr lang="en-NZ" dirty="0"/>
          </a:p>
        </p:txBody>
      </p:sp>
      <p:pic>
        <p:nvPicPr>
          <p:cNvPr id="5" name="Graphic 4" descr="Graduation cap outline">
            <a:extLst>
              <a:ext uri="{FF2B5EF4-FFF2-40B4-BE49-F238E27FC236}">
                <a16:creationId xmlns:a16="http://schemas.microsoft.com/office/drawing/2014/main" id="{73D41EF7-F938-4F78-8EF9-F4C20C3ED98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73802" y="1502546"/>
            <a:ext cx="2643326" cy="2643326"/>
          </a:xfrm>
          <a:prstGeom prst="rect">
            <a:avLst/>
          </a:prstGeom>
        </p:spPr>
      </p:pic>
    </p:spTree>
    <p:extLst>
      <p:ext uri="{BB962C8B-B14F-4D97-AF65-F5344CB8AC3E}">
        <p14:creationId xmlns:p14="http://schemas.microsoft.com/office/powerpoint/2010/main" val="1739665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499110-5903-42C1-9640-7CA9C13C0D60}"/>
              </a:ext>
            </a:extLst>
          </p:cNvPr>
          <p:cNvSpPr>
            <a:spLocks noGrp="1"/>
          </p:cNvSpPr>
          <p:nvPr>
            <p:ph type="title"/>
          </p:nvPr>
        </p:nvSpPr>
        <p:spPr>
          <a:xfrm>
            <a:off x="2246604" y="4136362"/>
            <a:ext cx="1996920" cy="1197345"/>
          </a:xfrm>
        </p:spPr>
        <p:txBody>
          <a:bodyPr>
            <a:normAutofit fontScale="90000"/>
          </a:bodyPr>
          <a:lstStyle/>
          <a:p>
            <a:r>
              <a:rPr lang="mi-NZ" dirty="0"/>
              <a:t>Housing</a:t>
            </a:r>
            <a:endParaRPr lang="en-NZ" dirty="0"/>
          </a:p>
        </p:txBody>
      </p:sp>
      <p:sp>
        <p:nvSpPr>
          <p:cNvPr id="3" name="Content Placeholder 2">
            <a:extLst>
              <a:ext uri="{FF2B5EF4-FFF2-40B4-BE49-F238E27FC236}">
                <a16:creationId xmlns:a16="http://schemas.microsoft.com/office/drawing/2014/main" id="{765582D2-D202-4E64-9721-8D8B413F2DF6}"/>
              </a:ext>
            </a:extLst>
          </p:cNvPr>
          <p:cNvSpPr>
            <a:spLocks noGrp="1"/>
          </p:cNvSpPr>
          <p:nvPr>
            <p:ph idx="1"/>
          </p:nvPr>
        </p:nvSpPr>
        <p:spPr>
          <a:xfrm>
            <a:off x="6732973" y="2721638"/>
            <a:ext cx="4009008" cy="1414724"/>
          </a:xfrm>
        </p:spPr>
        <p:txBody>
          <a:bodyPr/>
          <a:lstStyle/>
          <a:p>
            <a:r>
              <a:rPr lang="en-NZ" dirty="0"/>
              <a:t>More opportunities for disabled people to access housing.</a:t>
            </a:r>
          </a:p>
          <a:p>
            <a:endParaRPr lang="en-NZ" dirty="0"/>
          </a:p>
        </p:txBody>
      </p:sp>
      <p:pic>
        <p:nvPicPr>
          <p:cNvPr id="5" name="Graphic 4" descr="House with solid fill">
            <a:extLst>
              <a:ext uri="{FF2B5EF4-FFF2-40B4-BE49-F238E27FC236}">
                <a16:creationId xmlns:a16="http://schemas.microsoft.com/office/drawing/2014/main" id="{8F49B138-C9FB-4E60-9CC6-87C63AEC608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39319" y="1816115"/>
            <a:ext cx="2320247" cy="2320247"/>
          </a:xfrm>
          <a:prstGeom prst="rect">
            <a:avLst/>
          </a:prstGeom>
        </p:spPr>
      </p:pic>
    </p:spTree>
    <p:extLst>
      <p:ext uri="{BB962C8B-B14F-4D97-AF65-F5344CB8AC3E}">
        <p14:creationId xmlns:p14="http://schemas.microsoft.com/office/powerpoint/2010/main" val="33281968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3C546-3FFB-4414-A46F-88E138FAC7D6}"/>
              </a:ext>
            </a:extLst>
          </p:cNvPr>
          <p:cNvSpPr>
            <a:spLocks noGrp="1"/>
          </p:cNvSpPr>
          <p:nvPr>
            <p:ph type="title"/>
          </p:nvPr>
        </p:nvSpPr>
        <p:spPr>
          <a:xfrm>
            <a:off x="1009265" y="4573139"/>
            <a:ext cx="4488402" cy="1325563"/>
          </a:xfrm>
        </p:spPr>
        <p:txBody>
          <a:bodyPr>
            <a:normAutofit fontScale="90000"/>
          </a:bodyPr>
          <a:lstStyle/>
          <a:p>
            <a:r>
              <a:rPr lang="mi-NZ" dirty="0"/>
              <a:t>Incorporating the Enabling Good Lives approach</a:t>
            </a:r>
            <a:endParaRPr lang="en-NZ" dirty="0"/>
          </a:p>
        </p:txBody>
      </p:sp>
      <p:sp>
        <p:nvSpPr>
          <p:cNvPr id="3" name="Content Placeholder 2">
            <a:extLst>
              <a:ext uri="{FF2B5EF4-FFF2-40B4-BE49-F238E27FC236}">
                <a16:creationId xmlns:a16="http://schemas.microsoft.com/office/drawing/2014/main" id="{9962062A-6483-41E8-A56B-D0BD2FA31D96}"/>
              </a:ext>
            </a:extLst>
          </p:cNvPr>
          <p:cNvSpPr>
            <a:spLocks noGrp="1"/>
          </p:cNvSpPr>
          <p:nvPr>
            <p:ph idx="1"/>
          </p:nvPr>
        </p:nvSpPr>
        <p:spPr>
          <a:xfrm>
            <a:off x="7226424" y="2841485"/>
            <a:ext cx="3808521" cy="1854339"/>
          </a:xfrm>
        </p:spPr>
        <p:txBody>
          <a:bodyPr>
            <a:normAutofit fontScale="92500" lnSpcReduction="10000"/>
          </a:bodyPr>
          <a:lstStyle/>
          <a:p>
            <a:r>
              <a:rPr lang="en-NZ" dirty="0"/>
              <a:t>Consistency, speed, and personalised. </a:t>
            </a:r>
          </a:p>
          <a:p>
            <a:r>
              <a:rPr lang="en-NZ" dirty="0"/>
              <a:t>Community awareness of the Enabling Good Lives approach.</a:t>
            </a:r>
          </a:p>
        </p:txBody>
      </p:sp>
      <p:pic>
        <p:nvPicPr>
          <p:cNvPr id="5" name="Graphic 4" descr="Business Growth outline">
            <a:extLst>
              <a:ext uri="{FF2B5EF4-FFF2-40B4-BE49-F238E27FC236}">
                <a16:creationId xmlns:a16="http://schemas.microsoft.com/office/drawing/2014/main" id="{9C2E6723-BA55-426E-ABB5-6C406BE78B6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185385" y="1849881"/>
            <a:ext cx="2136163" cy="2136163"/>
          </a:xfrm>
          <a:prstGeom prst="rect">
            <a:avLst/>
          </a:prstGeom>
        </p:spPr>
      </p:pic>
    </p:spTree>
    <p:extLst>
      <p:ext uri="{BB962C8B-B14F-4D97-AF65-F5344CB8AC3E}">
        <p14:creationId xmlns:p14="http://schemas.microsoft.com/office/powerpoint/2010/main" val="11266910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0D448-714A-48F9-833E-4233632835D8}"/>
              </a:ext>
            </a:extLst>
          </p:cNvPr>
          <p:cNvSpPr>
            <a:spLocks noGrp="1"/>
          </p:cNvSpPr>
          <p:nvPr>
            <p:ph type="title"/>
          </p:nvPr>
        </p:nvSpPr>
        <p:spPr>
          <a:xfrm>
            <a:off x="838200" y="3429000"/>
            <a:ext cx="4106662" cy="1990818"/>
          </a:xfrm>
        </p:spPr>
        <p:txBody>
          <a:bodyPr/>
          <a:lstStyle/>
          <a:p>
            <a:pPr algn="ctr"/>
            <a:r>
              <a:rPr lang="en-NZ" b="1" dirty="0"/>
              <a:t>Principles</a:t>
            </a:r>
          </a:p>
        </p:txBody>
      </p:sp>
      <p:sp>
        <p:nvSpPr>
          <p:cNvPr id="3" name="Content Placeholder 2">
            <a:extLst>
              <a:ext uri="{FF2B5EF4-FFF2-40B4-BE49-F238E27FC236}">
                <a16:creationId xmlns:a16="http://schemas.microsoft.com/office/drawing/2014/main" id="{3A5B9966-D466-48CA-84D3-A124D59851C4}"/>
              </a:ext>
            </a:extLst>
          </p:cNvPr>
          <p:cNvSpPr>
            <a:spLocks noGrp="1"/>
          </p:cNvSpPr>
          <p:nvPr>
            <p:ph idx="1"/>
          </p:nvPr>
        </p:nvSpPr>
        <p:spPr>
          <a:xfrm>
            <a:off x="5299969" y="1233996"/>
            <a:ext cx="5885896" cy="4643021"/>
          </a:xfrm>
        </p:spPr>
        <p:txBody>
          <a:bodyPr>
            <a:normAutofit/>
          </a:bodyPr>
          <a:lstStyle/>
          <a:p>
            <a:r>
              <a:rPr lang="en-NZ" dirty="0"/>
              <a:t>Self-determination. </a:t>
            </a:r>
          </a:p>
          <a:p>
            <a:r>
              <a:rPr lang="en-NZ" dirty="0"/>
              <a:t>Beginning early. </a:t>
            </a:r>
          </a:p>
          <a:p>
            <a:r>
              <a:rPr lang="en-NZ" dirty="0"/>
              <a:t>Person-centred. </a:t>
            </a:r>
          </a:p>
          <a:p>
            <a:r>
              <a:rPr lang="en-NZ" dirty="0"/>
              <a:t>Ordinary life outcomes. </a:t>
            </a:r>
          </a:p>
          <a:p>
            <a:r>
              <a:rPr lang="en-NZ" dirty="0"/>
              <a:t>Mainstream first. </a:t>
            </a:r>
          </a:p>
          <a:p>
            <a:r>
              <a:rPr lang="en-NZ" dirty="0"/>
              <a:t>Mana enhancing. </a:t>
            </a:r>
          </a:p>
          <a:p>
            <a:r>
              <a:rPr lang="en-NZ" dirty="0"/>
              <a:t>Easy to use. </a:t>
            </a:r>
          </a:p>
          <a:p>
            <a:r>
              <a:rPr lang="en-NZ" dirty="0"/>
              <a:t>Relationship building.</a:t>
            </a:r>
          </a:p>
          <a:p>
            <a:endParaRPr lang="en-NZ" dirty="0"/>
          </a:p>
        </p:txBody>
      </p:sp>
      <p:pic>
        <p:nvPicPr>
          <p:cNvPr id="5" name="Graphic 4" descr="Clipboard Checked with solid fill">
            <a:extLst>
              <a:ext uri="{FF2B5EF4-FFF2-40B4-BE49-F238E27FC236}">
                <a16:creationId xmlns:a16="http://schemas.microsoft.com/office/drawing/2014/main" id="{FDC0CABD-AFC5-4646-B3B6-96CD157C315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896122" y="1873187"/>
            <a:ext cx="1990817" cy="1990817"/>
          </a:xfrm>
          <a:prstGeom prst="rect">
            <a:avLst/>
          </a:prstGeom>
        </p:spPr>
      </p:pic>
    </p:spTree>
    <p:extLst>
      <p:ext uri="{BB962C8B-B14F-4D97-AF65-F5344CB8AC3E}">
        <p14:creationId xmlns:p14="http://schemas.microsoft.com/office/powerpoint/2010/main" val="4718852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09EB3-F3C9-4F47-ACE4-F7281B3BA5E2}"/>
              </a:ext>
            </a:extLst>
          </p:cNvPr>
          <p:cNvSpPr>
            <a:spLocks noGrp="1"/>
          </p:cNvSpPr>
          <p:nvPr>
            <p:ph type="title"/>
          </p:nvPr>
        </p:nvSpPr>
        <p:spPr>
          <a:xfrm>
            <a:off x="6747028" y="2766218"/>
            <a:ext cx="4154751" cy="1325563"/>
          </a:xfrm>
        </p:spPr>
        <p:txBody>
          <a:bodyPr/>
          <a:lstStyle/>
          <a:p>
            <a:pPr algn="ctr"/>
            <a:r>
              <a:rPr lang="mi-NZ" dirty="0"/>
              <a:t>Questions?</a:t>
            </a:r>
            <a:endParaRPr lang="en-NZ" dirty="0"/>
          </a:p>
        </p:txBody>
      </p:sp>
      <p:pic>
        <p:nvPicPr>
          <p:cNvPr id="5" name="Graphic 4" descr="Customer review with solid fill">
            <a:extLst>
              <a:ext uri="{FF2B5EF4-FFF2-40B4-BE49-F238E27FC236}">
                <a16:creationId xmlns:a16="http://schemas.microsoft.com/office/drawing/2014/main" id="{053ED9AB-10B2-4737-A756-398A6AF2493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876887" y="1725227"/>
            <a:ext cx="3407546" cy="3407546"/>
          </a:xfrm>
          <a:prstGeom prst="rect">
            <a:avLst/>
          </a:prstGeom>
        </p:spPr>
      </p:pic>
    </p:spTree>
    <p:extLst>
      <p:ext uri="{BB962C8B-B14F-4D97-AF65-F5344CB8AC3E}">
        <p14:creationId xmlns:p14="http://schemas.microsoft.com/office/powerpoint/2010/main" val="17568848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2D84D5-B642-4A63-89FC-C9294858998F}"/>
              </a:ext>
            </a:extLst>
          </p:cNvPr>
          <p:cNvSpPr>
            <a:spLocks noGrp="1"/>
          </p:cNvSpPr>
          <p:nvPr>
            <p:ph type="title"/>
          </p:nvPr>
        </p:nvSpPr>
        <p:spPr>
          <a:xfrm>
            <a:off x="5778623" y="752023"/>
            <a:ext cx="5402802" cy="1325563"/>
          </a:xfrm>
        </p:spPr>
        <p:txBody>
          <a:bodyPr/>
          <a:lstStyle/>
          <a:p>
            <a:r>
              <a:rPr lang="mi-NZ" dirty="0"/>
              <a:t>Connector/Kaitūhono</a:t>
            </a:r>
            <a:endParaRPr lang="en-NZ" dirty="0"/>
          </a:p>
        </p:txBody>
      </p:sp>
      <p:sp>
        <p:nvSpPr>
          <p:cNvPr id="3" name="Content Placeholder 2">
            <a:extLst>
              <a:ext uri="{FF2B5EF4-FFF2-40B4-BE49-F238E27FC236}">
                <a16:creationId xmlns:a16="http://schemas.microsoft.com/office/drawing/2014/main" id="{7E32CEA2-ED95-4AAF-8ADC-097D0E438E79}"/>
              </a:ext>
            </a:extLst>
          </p:cNvPr>
          <p:cNvSpPr>
            <a:spLocks noGrp="1"/>
          </p:cNvSpPr>
          <p:nvPr>
            <p:ph idx="1"/>
          </p:nvPr>
        </p:nvSpPr>
        <p:spPr>
          <a:xfrm>
            <a:off x="5778623" y="2512310"/>
            <a:ext cx="5145350" cy="2764130"/>
          </a:xfrm>
        </p:spPr>
        <p:txBody>
          <a:bodyPr/>
          <a:lstStyle/>
          <a:p>
            <a:r>
              <a:rPr lang="en-NZ" dirty="0"/>
              <a:t>An ally who assists a disabled person and their family to dream big, make a plan for the future and connect with their local community.</a:t>
            </a:r>
          </a:p>
          <a:p>
            <a:endParaRPr lang="en-NZ" dirty="0"/>
          </a:p>
        </p:txBody>
      </p:sp>
      <p:pic>
        <p:nvPicPr>
          <p:cNvPr id="7" name="Graphic 6" descr="Open hand outline">
            <a:extLst>
              <a:ext uri="{FF2B5EF4-FFF2-40B4-BE49-F238E27FC236}">
                <a16:creationId xmlns:a16="http://schemas.microsoft.com/office/drawing/2014/main" id="{01E8EAE7-D53F-4D73-8A9B-06B108AB857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453427" y="1581559"/>
            <a:ext cx="3694881" cy="3694881"/>
          </a:xfrm>
          <a:prstGeom prst="rect">
            <a:avLst/>
          </a:prstGeom>
        </p:spPr>
      </p:pic>
    </p:spTree>
    <p:extLst>
      <p:ext uri="{BB962C8B-B14F-4D97-AF65-F5344CB8AC3E}">
        <p14:creationId xmlns:p14="http://schemas.microsoft.com/office/powerpoint/2010/main" val="27801916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32D0B7-7C3E-4F9B-9E41-525664A37AAA}"/>
              </a:ext>
            </a:extLst>
          </p:cNvPr>
          <p:cNvSpPr>
            <a:spLocks noGrp="1"/>
          </p:cNvSpPr>
          <p:nvPr>
            <p:ph type="title"/>
          </p:nvPr>
        </p:nvSpPr>
        <p:spPr>
          <a:xfrm>
            <a:off x="1644215" y="4389668"/>
            <a:ext cx="2135819" cy="1614596"/>
          </a:xfrm>
        </p:spPr>
        <p:txBody>
          <a:bodyPr>
            <a:normAutofit fontScale="90000"/>
          </a:bodyPr>
          <a:lstStyle/>
          <a:p>
            <a:r>
              <a:rPr lang="mi-NZ" dirty="0"/>
              <a:t>Flexible Personal Budget</a:t>
            </a:r>
            <a:endParaRPr lang="en-NZ" dirty="0"/>
          </a:p>
        </p:txBody>
      </p:sp>
      <p:sp>
        <p:nvSpPr>
          <p:cNvPr id="3" name="Content Placeholder 2">
            <a:extLst>
              <a:ext uri="{FF2B5EF4-FFF2-40B4-BE49-F238E27FC236}">
                <a16:creationId xmlns:a16="http://schemas.microsoft.com/office/drawing/2014/main" id="{CAC16A29-C349-4037-8759-5E70FDF26FDD}"/>
              </a:ext>
            </a:extLst>
          </p:cNvPr>
          <p:cNvSpPr>
            <a:spLocks noGrp="1"/>
          </p:cNvSpPr>
          <p:nvPr>
            <p:ph idx="1"/>
          </p:nvPr>
        </p:nvSpPr>
        <p:spPr>
          <a:xfrm>
            <a:off x="6014995" y="1928033"/>
            <a:ext cx="4532790" cy="3505101"/>
          </a:xfrm>
        </p:spPr>
        <p:txBody>
          <a:bodyPr/>
          <a:lstStyle/>
          <a:p>
            <a:r>
              <a:rPr lang="en-NZ" dirty="0"/>
              <a:t>Based on your plan for a good life </a:t>
            </a:r>
          </a:p>
          <a:p>
            <a:r>
              <a:rPr lang="en-NZ" dirty="0"/>
              <a:t>Flexibility around how you receive funding and what you use it for</a:t>
            </a:r>
          </a:p>
          <a:p>
            <a:r>
              <a:rPr lang="en-NZ" dirty="0"/>
              <a:t>No more funding, but more choice and control over how resources are used </a:t>
            </a:r>
          </a:p>
          <a:p>
            <a:endParaRPr lang="en-NZ" dirty="0"/>
          </a:p>
        </p:txBody>
      </p:sp>
      <p:pic>
        <p:nvPicPr>
          <p:cNvPr id="5" name="Graphic 4" descr="Flying Money outline">
            <a:extLst>
              <a:ext uri="{FF2B5EF4-FFF2-40B4-BE49-F238E27FC236}">
                <a16:creationId xmlns:a16="http://schemas.microsoft.com/office/drawing/2014/main" id="{3CDA66A4-57EC-463A-B040-4971C823206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37451" y="853736"/>
            <a:ext cx="3410505" cy="3410505"/>
          </a:xfrm>
          <a:prstGeom prst="rect">
            <a:avLst/>
          </a:prstGeom>
        </p:spPr>
      </p:pic>
    </p:spTree>
    <p:extLst>
      <p:ext uri="{BB962C8B-B14F-4D97-AF65-F5344CB8AC3E}">
        <p14:creationId xmlns:p14="http://schemas.microsoft.com/office/powerpoint/2010/main" val="20502544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56A82ABA-6D3B-4F10-BB70-193CB068C4A1}"/>
              </a:ext>
            </a:extLst>
          </p:cNvPr>
          <p:cNvSpPr txBox="1"/>
          <p:nvPr/>
        </p:nvSpPr>
        <p:spPr>
          <a:xfrm>
            <a:off x="2209800" y="752682"/>
            <a:ext cx="3061416" cy="523220"/>
          </a:xfrm>
          <a:prstGeom prst="rect">
            <a:avLst/>
          </a:prstGeom>
          <a:noFill/>
        </p:spPr>
        <p:txBody>
          <a:bodyPr wrap="none" rtlCol="0">
            <a:spAutoFit/>
          </a:bodyPr>
          <a:lstStyle/>
          <a:p>
            <a:r>
              <a:rPr lang="en-NZ" sz="2800" dirty="0"/>
              <a:t>Traditional Funding</a:t>
            </a:r>
          </a:p>
        </p:txBody>
      </p:sp>
      <p:sp>
        <p:nvSpPr>
          <p:cNvPr id="11" name="TextBox 10">
            <a:extLst>
              <a:ext uri="{FF2B5EF4-FFF2-40B4-BE49-F238E27FC236}">
                <a16:creationId xmlns:a16="http://schemas.microsoft.com/office/drawing/2014/main" id="{82AF01BF-4A5D-4488-903A-064C209306CE}"/>
              </a:ext>
            </a:extLst>
          </p:cNvPr>
          <p:cNvSpPr txBox="1"/>
          <p:nvPr/>
        </p:nvSpPr>
        <p:spPr>
          <a:xfrm>
            <a:off x="6743044" y="752682"/>
            <a:ext cx="3239156" cy="523220"/>
          </a:xfrm>
          <a:prstGeom prst="rect">
            <a:avLst/>
          </a:prstGeom>
          <a:noFill/>
        </p:spPr>
        <p:txBody>
          <a:bodyPr wrap="none" rtlCol="0">
            <a:spAutoFit/>
          </a:bodyPr>
          <a:lstStyle/>
          <a:p>
            <a:r>
              <a:rPr lang="en-NZ" sz="2800" dirty="0"/>
              <a:t>EGL Personal Budget</a:t>
            </a:r>
          </a:p>
        </p:txBody>
      </p:sp>
      <p:grpSp>
        <p:nvGrpSpPr>
          <p:cNvPr id="17" name="Group 16">
            <a:extLst>
              <a:ext uri="{FF2B5EF4-FFF2-40B4-BE49-F238E27FC236}">
                <a16:creationId xmlns:a16="http://schemas.microsoft.com/office/drawing/2014/main" id="{548F7A52-4DA5-4B4E-AE48-5F5839FD6C3D}"/>
              </a:ext>
            </a:extLst>
          </p:cNvPr>
          <p:cNvGrpSpPr/>
          <p:nvPr/>
        </p:nvGrpSpPr>
        <p:grpSpPr>
          <a:xfrm>
            <a:off x="7626316" y="3294818"/>
            <a:ext cx="1472612" cy="1472612"/>
            <a:chOff x="1778293" y="1932725"/>
            <a:chExt cx="1472612" cy="1472612"/>
          </a:xfrm>
        </p:grpSpPr>
        <p:sp>
          <p:nvSpPr>
            <p:cNvPr id="18" name="Oval 17">
              <a:extLst>
                <a:ext uri="{FF2B5EF4-FFF2-40B4-BE49-F238E27FC236}">
                  <a16:creationId xmlns:a16="http://schemas.microsoft.com/office/drawing/2014/main" id="{657835D9-65F9-4C46-A24D-D2D14E39A56D}"/>
                </a:ext>
              </a:extLst>
            </p:cNvPr>
            <p:cNvSpPr/>
            <p:nvPr/>
          </p:nvSpPr>
          <p:spPr>
            <a:xfrm>
              <a:off x="1778293" y="1932725"/>
              <a:ext cx="1472612" cy="1472612"/>
            </a:xfrm>
            <a:prstGeom prst="ellipse">
              <a:avLst/>
            </a:prstGeom>
            <a:solidFill>
              <a:srgbClr val="82C836"/>
            </a:solidFill>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19" name="Oval 4">
              <a:extLst>
                <a:ext uri="{FF2B5EF4-FFF2-40B4-BE49-F238E27FC236}">
                  <a16:creationId xmlns:a16="http://schemas.microsoft.com/office/drawing/2014/main" id="{64AC6750-5074-4D8D-BF3B-3CD61BFF0793}"/>
                </a:ext>
              </a:extLst>
            </p:cNvPr>
            <p:cNvSpPr txBox="1"/>
            <p:nvPr/>
          </p:nvSpPr>
          <p:spPr>
            <a:xfrm>
              <a:off x="1993952" y="2148384"/>
              <a:ext cx="1041294" cy="104129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1430" tIns="11430" rIns="11430" bIns="11430" numCol="1" spcCol="1270" anchor="ctr" anchorCtr="0">
              <a:noAutofit/>
            </a:bodyPr>
            <a:lstStyle/>
            <a:p>
              <a:pPr algn="ctr" defTabSz="800100">
                <a:lnSpc>
                  <a:spcPct val="90000"/>
                </a:lnSpc>
                <a:spcBef>
                  <a:spcPct val="0"/>
                </a:spcBef>
                <a:spcAft>
                  <a:spcPct val="35000"/>
                </a:spcAft>
              </a:pPr>
              <a:r>
                <a:rPr lang="en-US" dirty="0">
                  <a:solidFill>
                    <a:schemeClr val="bg1"/>
                  </a:solidFill>
                  <a:latin typeface="Avenir Book"/>
                  <a:cs typeface="Avenir Book"/>
                </a:rPr>
                <a:t>Single personal budget</a:t>
              </a:r>
            </a:p>
          </p:txBody>
        </p:sp>
      </p:grpSp>
      <p:sp>
        <p:nvSpPr>
          <p:cNvPr id="20" name="Right Brace 19">
            <a:extLst>
              <a:ext uri="{FF2B5EF4-FFF2-40B4-BE49-F238E27FC236}">
                <a16:creationId xmlns:a16="http://schemas.microsoft.com/office/drawing/2014/main" id="{0BFB6979-5262-44AF-8F3E-C3BD487EDC67}"/>
              </a:ext>
            </a:extLst>
          </p:cNvPr>
          <p:cNvSpPr/>
          <p:nvPr/>
        </p:nvSpPr>
        <p:spPr>
          <a:xfrm>
            <a:off x="5937250" y="1356649"/>
            <a:ext cx="381000" cy="5300623"/>
          </a:xfrm>
          <a:prstGeom prst="rightBrace">
            <a:avLst/>
          </a:prstGeom>
          <a:ln w="2222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NZ"/>
          </a:p>
        </p:txBody>
      </p:sp>
      <p:sp>
        <p:nvSpPr>
          <p:cNvPr id="28" name="AutoShape 19">
            <a:extLst>
              <a:ext uri="{FF2B5EF4-FFF2-40B4-BE49-F238E27FC236}">
                <a16:creationId xmlns:a16="http://schemas.microsoft.com/office/drawing/2014/main" id="{81D2E5F1-8774-42B9-ADBF-79E38EB3CCB6}"/>
              </a:ext>
            </a:extLst>
          </p:cNvPr>
          <p:cNvSpPr>
            <a:spLocks noChangeArrowheads="1"/>
          </p:cNvSpPr>
          <p:nvPr/>
        </p:nvSpPr>
        <p:spPr bwMode="auto">
          <a:xfrm>
            <a:off x="2667000" y="2755657"/>
            <a:ext cx="2190716" cy="636202"/>
          </a:xfrm>
          <a:prstGeom prst="roundRect">
            <a:avLst>
              <a:gd name="adj" fmla="val 16667"/>
            </a:avLst>
          </a:prstGeom>
          <a:solidFill>
            <a:srgbClr val="624797"/>
          </a:solidFill>
          <a:ln>
            <a:noFill/>
          </a:ln>
          <a:effectLst/>
          <a:extLst>
            <a:ext uri="{91240B29-F687-4F45-9708-019B960494DF}">
              <a14:hiddenLine xmlns:a14="http://schemas.microsoft.com/office/drawing/2010/main" w="2540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lgn="ctr" eaLnBrk="0" fontAlgn="base" hangingPunct="0">
              <a:spcBef>
                <a:spcPct val="0"/>
              </a:spcBef>
              <a:spcAft>
                <a:spcPct val="0"/>
              </a:spcAft>
            </a:pPr>
            <a:r>
              <a:rPr lang="en-NZ" altLang="en-US" sz="1600" dirty="0">
                <a:solidFill>
                  <a:srgbClr val="FFFFFF"/>
                </a:solidFill>
                <a:latin typeface="Calibri" panose="020F0502020204030204" pitchFamily="34" charset="0"/>
              </a:rPr>
              <a:t>Ministry of Social Development Funding</a:t>
            </a:r>
            <a:endParaRPr lang="en-US" altLang="en-US" dirty="0">
              <a:latin typeface="Arial" panose="020B0604020202020204" pitchFamily="34" charset="0"/>
            </a:endParaRPr>
          </a:p>
        </p:txBody>
      </p:sp>
      <p:sp>
        <p:nvSpPr>
          <p:cNvPr id="30" name="AutoShape 21">
            <a:extLst>
              <a:ext uri="{FF2B5EF4-FFF2-40B4-BE49-F238E27FC236}">
                <a16:creationId xmlns:a16="http://schemas.microsoft.com/office/drawing/2014/main" id="{83B4B1B1-572A-4A35-9F89-37DF5EDD8169}"/>
              </a:ext>
            </a:extLst>
          </p:cNvPr>
          <p:cNvSpPr>
            <a:spLocks noChangeArrowheads="1"/>
          </p:cNvSpPr>
          <p:nvPr/>
        </p:nvSpPr>
        <p:spPr bwMode="auto">
          <a:xfrm>
            <a:off x="2667000" y="1524000"/>
            <a:ext cx="2190716" cy="715962"/>
          </a:xfrm>
          <a:prstGeom prst="roundRect">
            <a:avLst>
              <a:gd name="adj" fmla="val 16667"/>
            </a:avLst>
          </a:prstGeom>
          <a:solidFill>
            <a:srgbClr val="624797"/>
          </a:solidFill>
          <a:ln>
            <a:noFill/>
          </a:ln>
          <a:effectLst/>
          <a:extLst>
            <a:ext uri="{91240B29-F687-4F45-9708-019B960494DF}">
              <a14:hiddenLine xmlns:a14="http://schemas.microsoft.com/office/drawing/2010/main" w="2540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lgn="ctr" eaLnBrk="0" fontAlgn="base" hangingPunct="0">
              <a:spcBef>
                <a:spcPct val="0"/>
              </a:spcBef>
              <a:spcAft>
                <a:spcPct val="0"/>
              </a:spcAft>
            </a:pPr>
            <a:r>
              <a:rPr lang="en-NZ" altLang="en-US" sz="1600" dirty="0">
                <a:solidFill>
                  <a:srgbClr val="FFFFFF"/>
                </a:solidFill>
                <a:latin typeface="Calibri" panose="020F0502020204030204" pitchFamily="34" charset="0"/>
              </a:rPr>
              <a:t>Ministry of Education Funding</a:t>
            </a:r>
            <a:endParaRPr lang="en-US" altLang="en-US" dirty="0">
              <a:latin typeface="Arial" panose="020B0604020202020204" pitchFamily="34" charset="0"/>
            </a:endParaRPr>
          </a:p>
        </p:txBody>
      </p:sp>
      <p:sp>
        <p:nvSpPr>
          <p:cNvPr id="31" name="AutoShape 22">
            <a:extLst>
              <a:ext uri="{FF2B5EF4-FFF2-40B4-BE49-F238E27FC236}">
                <a16:creationId xmlns:a16="http://schemas.microsoft.com/office/drawing/2014/main" id="{0509F950-EF16-4E1B-AD38-1F2C5E3336AF}"/>
              </a:ext>
            </a:extLst>
          </p:cNvPr>
          <p:cNvSpPr>
            <a:spLocks noChangeArrowheads="1"/>
          </p:cNvSpPr>
          <p:nvPr/>
        </p:nvSpPr>
        <p:spPr bwMode="auto">
          <a:xfrm>
            <a:off x="2667000" y="4499638"/>
            <a:ext cx="2190716" cy="393700"/>
          </a:xfrm>
          <a:prstGeom prst="roundRect">
            <a:avLst>
              <a:gd name="adj" fmla="val 16667"/>
            </a:avLst>
          </a:prstGeom>
          <a:solidFill>
            <a:srgbClr val="4F81BD"/>
          </a:solidFill>
          <a:ln>
            <a:noFill/>
          </a:ln>
          <a:effectLst/>
          <a:extLst>
            <a:ext uri="{91240B29-F687-4F45-9708-019B960494DF}">
              <a14:hiddenLine xmlns:a14="http://schemas.microsoft.com/office/drawing/2010/main" w="2540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lgn="ctr" eaLnBrk="0" fontAlgn="base" hangingPunct="0">
              <a:spcBef>
                <a:spcPct val="0"/>
              </a:spcBef>
              <a:spcAft>
                <a:spcPct val="0"/>
              </a:spcAft>
            </a:pPr>
            <a:r>
              <a:rPr lang="en-NZ" altLang="en-US" sz="1600" dirty="0">
                <a:solidFill>
                  <a:srgbClr val="FFFFFF"/>
                </a:solidFill>
                <a:latin typeface="Calibri" panose="020F0502020204030204" pitchFamily="34" charset="0"/>
              </a:rPr>
              <a:t>Whaikaha Funding</a:t>
            </a:r>
            <a:endParaRPr lang="en-US" altLang="en-US" dirty="0">
              <a:latin typeface="Arial" panose="020B0604020202020204" pitchFamily="34" charset="0"/>
            </a:endParaRPr>
          </a:p>
        </p:txBody>
      </p:sp>
      <p:sp>
        <p:nvSpPr>
          <p:cNvPr id="32" name="AutoShape 23">
            <a:extLst>
              <a:ext uri="{FF2B5EF4-FFF2-40B4-BE49-F238E27FC236}">
                <a16:creationId xmlns:a16="http://schemas.microsoft.com/office/drawing/2014/main" id="{BE769BED-DCB9-4F03-B68B-2F27D3EAEAEA}"/>
              </a:ext>
            </a:extLst>
          </p:cNvPr>
          <p:cNvSpPr>
            <a:spLocks noChangeArrowheads="1"/>
          </p:cNvSpPr>
          <p:nvPr/>
        </p:nvSpPr>
        <p:spPr bwMode="auto">
          <a:xfrm>
            <a:off x="2708276" y="2254250"/>
            <a:ext cx="1997040" cy="324000"/>
          </a:xfrm>
          <a:prstGeom prst="roundRect">
            <a:avLst>
              <a:gd name="adj" fmla="val 16667"/>
            </a:avLst>
          </a:prstGeom>
          <a:solidFill>
            <a:srgbClr val="60D759"/>
          </a:solidFill>
          <a:ln>
            <a:noFill/>
          </a:ln>
          <a:effectLst/>
          <a:extLst>
            <a:ext uri="{91240B29-F687-4F45-9708-019B960494DF}">
              <a14:hiddenLine xmlns:a14="http://schemas.microsoft.com/office/drawing/2010/main" w="2540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lgn="ctr" eaLnBrk="0" fontAlgn="base" hangingPunct="0">
              <a:lnSpc>
                <a:spcPts val="900"/>
              </a:lnSpc>
              <a:spcBef>
                <a:spcPct val="0"/>
              </a:spcBef>
              <a:spcAft>
                <a:spcPct val="0"/>
              </a:spcAft>
            </a:pPr>
            <a:r>
              <a:rPr lang="en-NZ" altLang="en-US" sz="1200" dirty="0">
                <a:solidFill>
                  <a:srgbClr val="FFFFFF"/>
                </a:solidFill>
                <a:latin typeface="Calibri" panose="020F0502020204030204" pitchFamily="34" charset="0"/>
              </a:rPr>
              <a:t>ORS </a:t>
            </a:r>
          </a:p>
          <a:p>
            <a:pPr algn="ctr" eaLnBrk="0" fontAlgn="base" hangingPunct="0">
              <a:lnSpc>
                <a:spcPts val="900"/>
              </a:lnSpc>
              <a:spcBef>
                <a:spcPct val="0"/>
              </a:spcBef>
              <a:spcAft>
                <a:spcPct val="0"/>
              </a:spcAft>
            </a:pPr>
            <a:r>
              <a:rPr lang="en-NZ" altLang="en-US" sz="900" dirty="0">
                <a:solidFill>
                  <a:srgbClr val="FFFFFF"/>
                </a:solidFill>
                <a:latin typeface="Calibri" panose="020F0502020204030204" pitchFamily="34" charset="0"/>
              </a:rPr>
              <a:t>(If you leave school before 21)</a:t>
            </a:r>
            <a:endParaRPr lang="en-US" altLang="en-US" dirty="0">
              <a:latin typeface="Arial" panose="020B0604020202020204" pitchFamily="34" charset="0"/>
            </a:endParaRPr>
          </a:p>
        </p:txBody>
      </p:sp>
      <p:sp>
        <p:nvSpPr>
          <p:cNvPr id="33" name="AutoShape 24">
            <a:extLst>
              <a:ext uri="{FF2B5EF4-FFF2-40B4-BE49-F238E27FC236}">
                <a16:creationId xmlns:a16="http://schemas.microsoft.com/office/drawing/2014/main" id="{7033F68A-594E-4B40-A2E1-6A1EE38025E8}"/>
              </a:ext>
            </a:extLst>
          </p:cNvPr>
          <p:cNvSpPr>
            <a:spLocks noChangeArrowheads="1"/>
          </p:cNvSpPr>
          <p:nvPr/>
        </p:nvSpPr>
        <p:spPr bwMode="auto">
          <a:xfrm>
            <a:off x="2708276" y="3418881"/>
            <a:ext cx="1997040" cy="187325"/>
          </a:xfrm>
          <a:prstGeom prst="roundRect">
            <a:avLst>
              <a:gd name="adj" fmla="val 16667"/>
            </a:avLst>
          </a:prstGeom>
          <a:solidFill>
            <a:srgbClr val="60D759"/>
          </a:solidFill>
          <a:ln>
            <a:noFill/>
          </a:ln>
          <a:effectLst/>
          <a:extLst>
            <a:ext uri="{91240B29-F687-4F45-9708-019B960494DF}">
              <a14:hiddenLine xmlns:a14="http://schemas.microsoft.com/office/drawing/2010/main" w="2540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lgn="ctr" eaLnBrk="0" fontAlgn="base" hangingPunct="0">
              <a:lnSpc>
                <a:spcPts val="900"/>
              </a:lnSpc>
              <a:spcBef>
                <a:spcPct val="0"/>
              </a:spcBef>
              <a:spcAft>
                <a:spcPct val="0"/>
              </a:spcAft>
            </a:pPr>
            <a:r>
              <a:rPr lang="en-NZ" altLang="en-US" sz="1200" dirty="0">
                <a:solidFill>
                  <a:srgbClr val="FFFFFF"/>
                </a:solidFill>
                <a:latin typeface="Calibri" panose="020F0502020204030204" pitchFamily="34" charset="0"/>
              </a:rPr>
              <a:t>Transition</a:t>
            </a:r>
            <a:endParaRPr lang="en-US" altLang="en-US" sz="1200" dirty="0">
              <a:solidFill>
                <a:srgbClr val="FFFFFF"/>
              </a:solidFill>
              <a:latin typeface="Calibri" panose="020F0502020204030204" pitchFamily="34" charset="0"/>
            </a:endParaRPr>
          </a:p>
        </p:txBody>
      </p:sp>
      <p:sp>
        <p:nvSpPr>
          <p:cNvPr id="34" name="AutoShape 25">
            <a:extLst>
              <a:ext uri="{FF2B5EF4-FFF2-40B4-BE49-F238E27FC236}">
                <a16:creationId xmlns:a16="http://schemas.microsoft.com/office/drawing/2014/main" id="{76157767-39EE-419B-B6E5-3C1E0AA0CEC0}"/>
              </a:ext>
            </a:extLst>
          </p:cNvPr>
          <p:cNvSpPr>
            <a:spLocks noChangeArrowheads="1"/>
          </p:cNvSpPr>
          <p:nvPr/>
        </p:nvSpPr>
        <p:spPr bwMode="auto">
          <a:xfrm>
            <a:off x="2708276" y="3617318"/>
            <a:ext cx="1997040" cy="324000"/>
          </a:xfrm>
          <a:prstGeom prst="roundRect">
            <a:avLst>
              <a:gd name="adj" fmla="val 16667"/>
            </a:avLst>
          </a:prstGeom>
          <a:solidFill>
            <a:srgbClr val="60D759"/>
          </a:solidFill>
          <a:ln>
            <a:noFill/>
          </a:ln>
          <a:effectLst/>
          <a:extLst>
            <a:ext uri="{91240B29-F687-4F45-9708-019B960494DF}">
              <a14:hiddenLine xmlns:a14="http://schemas.microsoft.com/office/drawing/2010/main" w="2540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lgn="ctr" eaLnBrk="0" fontAlgn="base" hangingPunct="0">
              <a:lnSpc>
                <a:spcPts val="900"/>
              </a:lnSpc>
              <a:spcBef>
                <a:spcPct val="0"/>
              </a:spcBef>
              <a:spcAft>
                <a:spcPct val="0"/>
              </a:spcAft>
            </a:pPr>
            <a:r>
              <a:rPr lang="en-NZ" altLang="en-US" sz="1200" dirty="0">
                <a:solidFill>
                  <a:srgbClr val="FFFFFF"/>
                </a:solidFill>
                <a:latin typeface="Calibri" panose="020F0502020204030204" pitchFamily="34" charset="0"/>
              </a:rPr>
              <a:t>Community Participation</a:t>
            </a:r>
          </a:p>
          <a:p>
            <a:pPr algn="ctr" eaLnBrk="0" fontAlgn="base" hangingPunct="0">
              <a:lnSpc>
                <a:spcPts val="900"/>
              </a:lnSpc>
              <a:spcBef>
                <a:spcPct val="0"/>
              </a:spcBef>
              <a:spcAft>
                <a:spcPct val="0"/>
              </a:spcAft>
            </a:pPr>
            <a:r>
              <a:rPr lang="en-NZ" altLang="en-US" sz="900" dirty="0">
                <a:solidFill>
                  <a:srgbClr val="FFFFFF"/>
                </a:solidFill>
                <a:latin typeface="Calibri" panose="020F0502020204030204" pitchFamily="34" charset="0"/>
              </a:rPr>
              <a:t>(High ORS equivalent after  21)</a:t>
            </a:r>
            <a:endParaRPr lang="en-US" altLang="en-US" sz="900" dirty="0">
              <a:latin typeface="Arial" panose="020B0604020202020204" pitchFamily="34" charset="0"/>
            </a:endParaRPr>
          </a:p>
          <a:p>
            <a:pPr algn="ctr" eaLnBrk="0" fontAlgn="base" hangingPunct="0">
              <a:lnSpc>
                <a:spcPts val="900"/>
              </a:lnSpc>
              <a:spcBef>
                <a:spcPct val="0"/>
              </a:spcBef>
              <a:spcAft>
                <a:spcPct val="0"/>
              </a:spcAft>
            </a:pPr>
            <a:endParaRPr lang="en-US" altLang="en-US" sz="1200" dirty="0">
              <a:solidFill>
                <a:srgbClr val="FFFFFF"/>
              </a:solidFill>
              <a:latin typeface="Calibri" panose="020F0502020204030204" pitchFamily="34" charset="0"/>
            </a:endParaRPr>
          </a:p>
        </p:txBody>
      </p:sp>
      <p:sp>
        <p:nvSpPr>
          <p:cNvPr id="35" name="AutoShape 26">
            <a:extLst>
              <a:ext uri="{FF2B5EF4-FFF2-40B4-BE49-F238E27FC236}">
                <a16:creationId xmlns:a16="http://schemas.microsoft.com/office/drawing/2014/main" id="{064E9F16-A003-44A2-B352-953B06A5916C}"/>
              </a:ext>
            </a:extLst>
          </p:cNvPr>
          <p:cNvSpPr>
            <a:spLocks noChangeArrowheads="1"/>
          </p:cNvSpPr>
          <p:nvPr/>
        </p:nvSpPr>
        <p:spPr bwMode="auto">
          <a:xfrm>
            <a:off x="2708276" y="3955796"/>
            <a:ext cx="1997040" cy="324000"/>
          </a:xfrm>
          <a:prstGeom prst="roundRect">
            <a:avLst>
              <a:gd name="adj" fmla="val 16667"/>
            </a:avLst>
          </a:prstGeom>
          <a:solidFill>
            <a:srgbClr val="60D759"/>
          </a:solidFill>
          <a:ln>
            <a:noFill/>
          </a:ln>
          <a:effectLst/>
          <a:extLst>
            <a:ext uri="{91240B29-F687-4F45-9708-019B960494DF}">
              <a14:hiddenLine xmlns:a14="http://schemas.microsoft.com/office/drawing/2010/main" w="2540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lgn="ctr" eaLnBrk="0" fontAlgn="base" hangingPunct="0">
              <a:lnSpc>
                <a:spcPts val="900"/>
              </a:lnSpc>
              <a:spcBef>
                <a:spcPct val="0"/>
              </a:spcBef>
              <a:spcAft>
                <a:spcPct val="0"/>
              </a:spcAft>
            </a:pPr>
            <a:r>
              <a:rPr lang="en-NZ" altLang="en-US" sz="1200" dirty="0">
                <a:solidFill>
                  <a:srgbClr val="FFFFFF"/>
                </a:solidFill>
                <a:latin typeface="Calibri" panose="020F0502020204030204" pitchFamily="34" charset="0"/>
              </a:rPr>
              <a:t>Very High Needs Funding</a:t>
            </a:r>
          </a:p>
          <a:p>
            <a:pPr algn="ctr" eaLnBrk="0" fontAlgn="base" hangingPunct="0">
              <a:lnSpc>
                <a:spcPts val="900"/>
              </a:lnSpc>
              <a:spcBef>
                <a:spcPct val="0"/>
              </a:spcBef>
              <a:spcAft>
                <a:spcPct val="0"/>
              </a:spcAft>
            </a:pPr>
            <a:r>
              <a:rPr lang="en-NZ" altLang="en-US" sz="900" dirty="0">
                <a:solidFill>
                  <a:srgbClr val="FFFFFF"/>
                </a:solidFill>
                <a:latin typeface="Calibri" panose="020F0502020204030204" pitchFamily="34" charset="0"/>
              </a:rPr>
              <a:t>(V High ORS equivalent after  21)</a:t>
            </a:r>
            <a:endParaRPr lang="en-US" altLang="en-US" sz="900" dirty="0">
              <a:latin typeface="Arial" panose="020B0604020202020204" pitchFamily="34" charset="0"/>
            </a:endParaRPr>
          </a:p>
          <a:p>
            <a:pPr algn="ctr" eaLnBrk="0" fontAlgn="base" hangingPunct="0">
              <a:lnSpc>
                <a:spcPts val="900"/>
              </a:lnSpc>
              <a:spcBef>
                <a:spcPct val="0"/>
              </a:spcBef>
              <a:spcAft>
                <a:spcPct val="0"/>
              </a:spcAft>
            </a:pPr>
            <a:endParaRPr lang="en-US" altLang="en-US" sz="1200" dirty="0">
              <a:solidFill>
                <a:srgbClr val="FFFFFF"/>
              </a:solidFill>
              <a:latin typeface="Calibri" panose="020F0502020204030204" pitchFamily="34" charset="0"/>
            </a:endParaRPr>
          </a:p>
        </p:txBody>
      </p:sp>
      <p:sp>
        <p:nvSpPr>
          <p:cNvPr id="37" name="AutoShape 28">
            <a:extLst>
              <a:ext uri="{FF2B5EF4-FFF2-40B4-BE49-F238E27FC236}">
                <a16:creationId xmlns:a16="http://schemas.microsoft.com/office/drawing/2014/main" id="{D9D51946-11D0-4D76-86A9-1D8B89AF6B55}"/>
              </a:ext>
            </a:extLst>
          </p:cNvPr>
          <p:cNvSpPr>
            <a:spLocks noChangeArrowheads="1"/>
          </p:cNvSpPr>
          <p:nvPr/>
        </p:nvSpPr>
        <p:spPr bwMode="auto">
          <a:xfrm>
            <a:off x="2708276" y="4909214"/>
            <a:ext cx="1997040" cy="187521"/>
          </a:xfrm>
          <a:prstGeom prst="roundRect">
            <a:avLst>
              <a:gd name="adj" fmla="val 16667"/>
            </a:avLst>
          </a:prstGeom>
          <a:solidFill>
            <a:srgbClr val="60D759"/>
          </a:solidFill>
          <a:ln>
            <a:noFill/>
          </a:ln>
          <a:effectLst/>
          <a:extLst>
            <a:ext uri="{91240B29-F687-4F45-9708-019B960494DF}">
              <a14:hiddenLine xmlns:a14="http://schemas.microsoft.com/office/drawing/2010/main" w="2540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lgn="ctr" eaLnBrk="0" fontAlgn="base" hangingPunct="0">
              <a:lnSpc>
                <a:spcPts val="900"/>
              </a:lnSpc>
              <a:spcBef>
                <a:spcPct val="0"/>
              </a:spcBef>
              <a:spcAft>
                <a:spcPct val="0"/>
              </a:spcAft>
            </a:pPr>
            <a:r>
              <a:rPr lang="en-NZ" altLang="en-US" sz="1200" dirty="0">
                <a:solidFill>
                  <a:srgbClr val="FFFFFF"/>
                </a:solidFill>
                <a:latin typeface="Calibri" panose="020F0502020204030204" pitchFamily="34" charset="0"/>
              </a:rPr>
              <a:t>Carer Support</a:t>
            </a:r>
            <a:endParaRPr lang="en-US" altLang="en-US" sz="1200" dirty="0">
              <a:solidFill>
                <a:srgbClr val="FFFFFF"/>
              </a:solidFill>
              <a:latin typeface="Calibri" panose="020F0502020204030204" pitchFamily="34" charset="0"/>
            </a:endParaRPr>
          </a:p>
        </p:txBody>
      </p:sp>
      <p:sp>
        <p:nvSpPr>
          <p:cNvPr id="38" name="AutoShape 29">
            <a:extLst>
              <a:ext uri="{FF2B5EF4-FFF2-40B4-BE49-F238E27FC236}">
                <a16:creationId xmlns:a16="http://schemas.microsoft.com/office/drawing/2014/main" id="{1E09548F-707C-45C7-905D-E33A16B4B0AB}"/>
              </a:ext>
            </a:extLst>
          </p:cNvPr>
          <p:cNvSpPr>
            <a:spLocks noChangeArrowheads="1"/>
          </p:cNvSpPr>
          <p:nvPr/>
        </p:nvSpPr>
        <p:spPr bwMode="auto">
          <a:xfrm>
            <a:off x="2717072" y="5111666"/>
            <a:ext cx="1986620" cy="187521"/>
          </a:xfrm>
          <a:prstGeom prst="roundRect">
            <a:avLst>
              <a:gd name="adj" fmla="val 16667"/>
            </a:avLst>
          </a:prstGeom>
          <a:solidFill>
            <a:srgbClr val="60D759"/>
          </a:solidFill>
          <a:ln>
            <a:noFill/>
          </a:ln>
          <a:effectLst/>
          <a:extLst>
            <a:ext uri="{91240B29-F687-4F45-9708-019B960494DF}">
              <a14:hiddenLine xmlns:a14="http://schemas.microsoft.com/office/drawing/2010/main" w="2540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lgn="ctr" eaLnBrk="0" fontAlgn="base" hangingPunct="0">
              <a:lnSpc>
                <a:spcPts val="900"/>
              </a:lnSpc>
              <a:spcBef>
                <a:spcPct val="0"/>
              </a:spcBef>
              <a:spcAft>
                <a:spcPct val="0"/>
              </a:spcAft>
            </a:pPr>
            <a:r>
              <a:rPr lang="en-NZ" altLang="en-US" sz="1200" dirty="0">
                <a:solidFill>
                  <a:srgbClr val="FFFFFF"/>
                </a:solidFill>
                <a:latin typeface="Calibri" panose="020F0502020204030204" pitchFamily="34" charset="0"/>
              </a:rPr>
              <a:t>Individualised Funding</a:t>
            </a:r>
            <a:endParaRPr lang="en-US" altLang="en-US" sz="1200" dirty="0">
              <a:solidFill>
                <a:srgbClr val="FFFFFF"/>
              </a:solidFill>
              <a:latin typeface="Calibri" panose="020F0502020204030204" pitchFamily="34" charset="0"/>
            </a:endParaRPr>
          </a:p>
        </p:txBody>
      </p:sp>
      <p:sp>
        <p:nvSpPr>
          <p:cNvPr id="39" name="AutoShape 30">
            <a:extLst>
              <a:ext uri="{FF2B5EF4-FFF2-40B4-BE49-F238E27FC236}">
                <a16:creationId xmlns:a16="http://schemas.microsoft.com/office/drawing/2014/main" id="{49BFB3BD-F2F7-421F-8466-8680196F8FCC}"/>
              </a:ext>
            </a:extLst>
          </p:cNvPr>
          <p:cNvSpPr>
            <a:spLocks noChangeArrowheads="1"/>
          </p:cNvSpPr>
          <p:nvPr/>
        </p:nvSpPr>
        <p:spPr bwMode="auto">
          <a:xfrm>
            <a:off x="2717072" y="5310071"/>
            <a:ext cx="1986620" cy="187521"/>
          </a:xfrm>
          <a:prstGeom prst="roundRect">
            <a:avLst>
              <a:gd name="adj" fmla="val 16667"/>
            </a:avLst>
          </a:prstGeom>
          <a:solidFill>
            <a:srgbClr val="60D759"/>
          </a:solidFill>
          <a:ln>
            <a:noFill/>
          </a:ln>
          <a:effectLst/>
          <a:extLst>
            <a:ext uri="{91240B29-F687-4F45-9708-019B960494DF}">
              <a14:hiddenLine xmlns:a14="http://schemas.microsoft.com/office/drawing/2010/main" w="2540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lgn="ctr" eaLnBrk="0" fontAlgn="base" hangingPunct="0">
              <a:lnSpc>
                <a:spcPts val="900"/>
              </a:lnSpc>
              <a:spcBef>
                <a:spcPct val="0"/>
              </a:spcBef>
              <a:spcAft>
                <a:spcPct val="0"/>
              </a:spcAft>
            </a:pPr>
            <a:r>
              <a:rPr lang="en-NZ" altLang="en-US" sz="1200" dirty="0">
                <a:solidFill>
                  <a:srgbClr val="FFFFFF"/>
                </a:solidFill>
                <a:latin typeface="Calibri" panose="020F0502020204030204" pitchFamily="34" charset="0"/>
              </a:rPr>
              <a:t>Personal Care</a:t>
            </a:r>
            <a:endParaRPr lang="en-US" altLang="en-US" sz="1200" dirty="0">
              <a:solidFill>
                <a:srgbClr val="FFFFFF"/>
              </a:solidFill>
              <a:latin typeface="Calibri" panose="020F0502020204030204" pitchFamily="34" charset="0"/>
            </a:endParaRPr>
          </a:p>
        </p:txBody>
      </p:sp>
      <p:sp>
        <p:nvSpPr>
          <p:cNvPr id="40" name="AutoShape 31">
            <a:extLst>
              <a:ext uri="{FF2B5EF4-FFF2-40B4-BE49-F238E27FC236}">
                <a16:creationId xmlns:a16="http://schemas.microsoft.com/office/drawing/2014/main" id="{51337C2E-3F72-404E-8DA0-1B985707F1F8}"/>
              </a:ext>
            </a:extLst>
          </p:cNvPr>
          <p:cNvSpPr>
            <a:spLocks noChangeArrowheads="1"/>
          </p:cNvSpPr>
          <p:nvPr/>
        </p:nvSpPr>
        <p:spPr bwMode="auto">
          <a:xfrm>
            <a:off x="2717072" y="5508476"/>
            <a:ext cx="1986620" cy="187521"/>
          </a:xfrm>
          <a:prstGeom prst="roundRect">
            <a:avLst>
              <a:gd name="adj" fmla="val 16667"/>
            </a:avLst>
          </a:prstGeom>
          <a:solidFill>
            <a:srgbClr val="60D759"/>
          </a:solidFill>
          <a:ln>
            <a:noFill/>
          </a:ln>
          <a:effectLst/>
          <a:extLst>
            <a:ext uri="{91240B29-F687-4F45-9708-019B960494DF}">
              <a14:hiddenLine xmlns:a14="http://schemas.microsoft.com/office/drawing/2010/main" w="2540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lgn="ctr" eaLnBrk="0" fontAlgn="base" hangingPunct="0">
              <a:lnSpc>
                <a:spcPts val="900"/>
              </a:lnSpc>
              <a:spcBef>
                <a:spcPct val="0"/>
              </a:spcBef>
              <a:spcAft>
                <a:spcPct val="0"/>
              </a:spcAft>
            </a:pPr>
            <a:r>
              <a:rPr lang="en-NZ" altLang="en-US" sz="1200" dirty="0">
                <a:solidFill>
                  <a:srgbClr val="FFFFFF"/>
                </a:solidFill>
                <a:latin typeface="Calibri" panose="020F0502020204030204" pitchFamily="34" charset="0"/>
              </a:rPr>
              <a:t>Home Support</a:t>
            </a:r>
            <a:endParaRPr lang="en-US" altLang="en-US" sz="1200" dirty="0">
              <a:solidFill>
                <a:srgbClr val="FFFFFF"/>
              </a:solidFill>
              <a:latin typeface="Calibri" panose="020F0502020204030204" pitchFamily="34" charset="0"/>
            </a:endParaRPr>
          </a:p>
        </p:txBody>
      </p:sp>
      <p:sp>
        <p:nvSpPr>
          <p:cNvPr id="41" name="AutoShape 32">
            <a:extLst>
              <a:ext uri="{FF2B5EF4-FFF2-40B4-BE49-F238E27FC236}">
                <a16:creationId xmlns:a16="http://schemas.microsoft.com/office/drawing/2014/main" id="{69E58155-5C23-4F5B-96C1-A84BF9002F75}"/>
              </a:ext>
            </a:extLst>
          </p:cNvPr>
          <p:cNvSpPr>
            <a:spLocks noChangeArrowheads="1"/>
          </p:cNvSpPr>
          <p:nvPr/>
        </p:nvSpPr>
        <p:spPr bwMode="auto">
          <a:xfrm>
            <a:off x="2717072" y="5706880"/>
            <a:ext cx="1986620" cy="193941"/>
          </a:xfrm>
          <a:prstGeom prst="roundRect">
            <a:avLst>
              <a:gd name="adj" fmla="val 16667"/>
            </a:avLst>
          </a:prstGeom>
          <a:solidFill>
            <a:srgbClr val="60D759"/>
          </a:solidFill>
          <a:ln>
            <a:noFill/>
          </a:ln>
          <a:effectLst/>
          <a:extLst>
            <a:ext uri="{91240B29-F687-4F45-9708-019B960494DF}">
              <a14:hiddenLine xmlns:a14="http://schemas.microsoft.com/office/drawing/2010/main" w="2540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lgn="ctr" eaLnBrk="0" fontAlgn="base" hangingPunct="0">
              <a:lnSpc>
                <a:spcPts val="900"/>
              </a:lnSpc>
              <a:spcBef>
                <a:spcPct val="0"/>
              </a:spcBef>
              <a:spcAft>
                <a:spcPct val="0"/>
              </a:spcAft>
            </a:pPr>
            <a:r>
              <a:rPr lang="en-NZ" altLang="en-US" sz="1200" dirty="0">
                <a:solidFill>
                  <a:srgbClr val="FFFFFF"/>
                </a:solidFill>
                <a:latin typeface="Calibri" panose="020F0502020204030204" pitchFamily="34" charset="0"/>
              </a:rPr>
              <a:t>Household Management</a:t>
            </a:r>
            <a:endParaRPr lang="en-US" altLang="en-US" sz="1200" dirty="0">
              <a:solidFill>
                <a:srgbClr val="FFFFFF"/>
              </a:solidFill>
              <a:latin typeface="Calibri" panose="020F0502020204030204" pitchFamily="34" charset="0"/>
            </a:endParaRPr>
          </a:p>
        </p:txBody>
      </p:sp>
      <p:sp>
        <p:nvSpPr>
          <p:cNvPr id="42" name="AutoShape 33">
            <a:extLst>
              <a:ext uri="{FF2B5EF4-FFF2-40B4-BE49-F238E27FC236}">
                <a16:creationId xmlns:a16="http://schemas.microsoft.com/office/drawing/2014/main" id="{DF25CE69-C69B-4797-B621-36A9C3DE3714}"/>
              </a:ext>
            </a:extLst>
          </p:cNvPr>
          <p:cNvSpPr>
            <a:spLocks noChangeArrowheads="1"/>
          </p:cNvSpPr>
          <p:nvPr/>
        </p:nvSpPr>
        <p:spPr bwMode="auto">
          <a:xfrm>
            <a:off x="2717071" y="6107387"/>
            <a:ext cx="1976200" cy="187521"/>
          </a:xfrm>
          <a:prstGeom prst="roundRect">
            <a:avLst>
              <a:gd name="adj" fmla="val 16667"/>
            </a:avLst>
          </a:prstGeom>
          <a:solidFill>
            <a:srgbClr val="60D759"/>
          </a:solidFill>
          <a:ln>
            <a:noFill/>
          </a:ln>
          <a:effectLst/>
          <a:extLst>
            <a:ext uri="{91240B29-F687-4F45-9708-019B960494DF}">
              <a14:hiddenLine xmlns:a14="http://schemas.microsoft.com/office/drawing/2010/main" w="2540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lgn="ctr" eaLnBrk="0" fontAlgn="base" hangingPunct="0">
              <a:lnSpc>
                <a:spcPts val="900"/>
              </a:lnSpc>
              <a:spcBef>
                <a:spcPct val="0"/>
              </a:spcBef>
              <a:spcAft>
                <a:spcPct val="0"/>
              </a:spcAft>
            </a:pPr>
            <a:r>
              <a:rPr lang="en-NZ" altLang="en-US" sz="1200" dirty="0">
                <a:solidFill>
                  <a:srgbClr val="FFFFFF"/>
                </a:solidFill>
                <a:latin typeface="Calibri" panose="020F0502020204030204" pitchFamily="34" charset="0"/>
              </a:rPr>
              <a:t>Supported Independent Living</a:t>
            </a:r>
            <a:endParaRPr lang="en-US" altLang="en-US" sz="1200" dirty="0">
              <a:solidFill>
                <a:srgbClr val="FFFFFF"/>
              </a:solidFill>
              <a:latin typeface="Calibri" panose="020F0502020204030204" pitchFamily="34" charset="0"/>
            </a:endParaRPr>
          </a:p>
        </p:txBody>
      </p:sp>
      <p:sp>
        <p:nvSpPr>
          <p:cNvPr id="43" name="AutoShape 34">
            <a:extLst>
              <a:ext uri="{FF2B5EF4-FFF2-40B4-BE49-F238E27FC236}">
                <a16:creationId xmlns:a16="http://schemas.microsoft.com/office/drawing/2014/main" id="{39537582-83BA-4FF2-B351-C355983AD9FE}"/>
              </a:ext>
            </a:extLst>
          </p:cNvPr>
          <p:cNvSpPr>
            <a:spLocks noChangeArrowheads="1"/>
          </p:cNvSpPr>
          <p:nvPr/>
        </p:nvSpPr>
        <p:spPr bwMode="auto">
          <a:xfrm>
            <a:off x="2717071" y="5910344"/>
            <a:ext cx="1976200" cy="187521"/>
          </a:xfrm>
          <a:prstGeom prst="roundRect">
            <a:avLst>
              <a:gd name="adj" fmla="val 16667"/>
            </a:avLst>
          </a:prstGeom>
          <a:solidFill>
            <a:srgbClr val="60D759"/>
          </a:solidFill>
          <a:ln>
            <a:noFill/>
          </a:ln>
          <a:effectLst/>
          <a:extLst>
            <a:ext uri="{91240B29-F687-4F45-9708-019B960494DF}">
              <a14:hiddenLine xmlns:a14="http://schemas.microsoft.com/office/drawing/2010/main" w="2540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lgn="ctr" eaLnBrk="0" fontAlgn="base" hangingPunct="0">
              <a:lnSpc>
                <a:spcPts val="900"/>
              </a:lnSpc>
              <a:spcBef>
                <a:spcPct val="0"/>
              </a:spcBef>
              <a:spcAft>
                <a:spcPct val="0"/>
              </a:spcAft>
            </a:pPr>
            <a:r>
              <a:rPr lang="en-NZ" altLang="en-US" sz="1200">
                <a:solidFill>
                  <a:srgbClr val="FFFFFF"/>
                </a:solidFill>
                <a:latin typeface="Calibri" panose="020F0502020204030204" pitchFamily="34" charset="0"/>
              </a:rPr>
              <a:t>Respite</a:t>
            </a:r>
            <a:endParaRPr lang="en-US" altLang="en-US" sz="1200">
              <a:solidFill>
                <a:srgbClr val="FFFFFF"/>
              </a:solidFill>
              <a:latin typeface="Calibri" panose="020F0502020204030204" pitchFamily="34" charset="0"/>
            </a:endParaRPr>
          </a:p>
        </p:txBody>
      </p:sp>
      <p:sp>
        <p:nvSpPr>
          <p:cNvPr id="44" name="AutoShape 35">
            <a:extLst>
              <a:ext uri="{FF2B5EF4-FFF2-40B4-BE49-F238E27FC236}">
                <a16:creationId xmlns:a16="http://schemas.microsoft.com/office/drawing/2014/main" id="{02CDEB2F-A663-47C6-B1C5-CC0D3F400080}"/>
              </a:ext>
            </a:extLst>
          </p:cNvPr>
          <p:cNvSpPr>
            <a:spLocks noChangeArrowheads="1"/>
          </p:cNvSpPr>
          <p:nvPr/>
        </p:nvSpPr>
        <p:spPr bwMode="auto">
          <a:xfrm>
            <a:off x="2708276" y="6304430"/>
            <a:ext cx="1997040" cy="187521"/>
          </a:xfrm>
          <a:prstGeom prst="roundRect">
            <a:avLst>
              <a:gd name="adj" fmla="val 16667"/>
            </a:avLst>
          </a:prstGeom>
          <a:solidFill>
            <a:srgbClr val="60D759"/>
          </a:solidFill>
          <a:ln>
            <a:noFill/>
          </a:ln>
          <a:effectLst/>
          <a:extLst>
            <a:ext uri="{91240B29-F687-4F45-9708-019B960494DF}">
              <a14:hiddenLine xmlns:a14="http://schemas.microsoft.com/office/drawing/2010/main" w="2540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lgn="ctr" eaLnBrk="0" fontAlgn="base" hangingPunct="0">
              <a:lnSpc>
                <a:spcPts val="900"/>
              </a:lnSpc>
              <a:spcBef>
                <a:spcPct val="0"/>
              </a:spcBef>
              <a:spcAft>
                <a:spcPct val="0"/>
              </a:spcAft>
            </a:pPr>
            <a:r>
              <a:rPr lang="en-NZ" altLang="en-US" sz="1200" dirty="0">
                <a:solidFill>
                  <a:srgbClr val="FFFFFF"/>
                </a:solidFill>
                <a:latin typeface="Calibri" panose="020F0502020204030204" pitchFamily="34" charset="0"/>
              </a:rPr>
              <a:t>Resident Family Care</a:t>
            </a:r>
            <a:endParaRPr lang="en-US" altLang="en-US" sz="1200" dirty="0">
              <a:solidFill>
                <a:srgbClr val="FFFFFF"/>
              </a:solidFill>
              <a:latin typeface="Calibri" panose="020F0502020204030204" pitchFamily="34" charset="0"/>
            </a:endParaRPr>
          </a:p>
        </p:txBody>
      </p:sp>
    </p:spTree>
    <p:extLst>
      <p:ext uri="{BB962C8B-B14F-4D97-AF65-F5344CB8AC3E}">
        <p14:creationId xmlns:p14="http://schemas.microsoft.com/office/powerpoint/2010/main" val="27761460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BE5AB-1BD5-4D75-99BB-3D6C774E82F3}"/>
              </a:ext>
            </a:extLst>
          </p:cNvPr>
          <p:cNvSpPr>
            <a:spLocks noGrp="1"/>
          </p:cNvSpPr>
          <p:nvPr>
            <p:ph type="title"/>
          </p:nvPr>
        </p:nvSpPr>
        <p:spPr>
          <a:xfrm>
            <a:off x="1527068" y="4431798"/>
            <a:ext cx="3778188" cy="1325563"/>
          </a:xfrm>
        </p:spPr>
        <p:txBody>
          <a:bodyPr/>
          <a:lstStyle/>
          <a:p>
            <a:r>
              <a:rPr lang="mi-NZ" dirty="0"/>
              <a:t>Contact Details</a:t>
            </a:r>
            <a:endParaRPr lang="en-NZ" dirty="0"/>
          </a:p>
        </p:txBody>
      </p:sp>
      <p:sp>
        <p:nvSpPr>
          <p:cNvPr id="3" name="Content Placeholder 2">
            <a:extLst>
              <a:ext uri="{FF2B5EF4-FFF2-40B4-BE49-F238E27FC236}">
                <a16:creationId xmlns:a16="http://schemas.microsoft.com/office/drawing/2014/main" id="{696FD991-7ECD-4516-B970-4D2604210F14}"/>
              </a:ext>
            </a:extLst>
          </p:cNvPr>
          <p:cNvSpPr>
            <a:spLocks noGrp="1"/>
          </p:cNvSpPr>
          <p:nvPr>
            <p:ph idx="1"/>
          </p:nvPr>
        </p:nvSpPr>
        <p:spPr>
          <a:xfrm>
            <a:off x="6096000" y="1790114"/>
            <a:ext cx="5385047" cy="3714041"/>
          </a:xfrm>
        </p:spPr>
        <p:txBody>
          <a:bodyPr/>
          <a:lstStyle/>
          <a:p>
            <a:r>
              <a:rPr lang="mi-NZ" b="1" dirty="0"/>
              <a:t>General enquries</a:t>
            </a:r>
          </a:p>
          <a:p>
            <a:pPr marL="0" indent="0">
              <a:buNone/>
            </a:pPr>
            <a:r>
              <a:rPr lang="mi-NZ" dirty="0"/>
              <a:t>Email – </a:t>
            </a:r>
            <a:r>
              <a:rPr lang="mi-NZ" dirty="0">
                <a:hlinkClick r:id="rId2"/>
              </a:rPr>
              <a:t>info@eglives.co.nz</a:t>
            </a:r>
            <a:endParaRPr lang="mi-NZ" dirty="0"/>
          </a:p>
          <a:p>
            <a:pPr marL="0" indent="0">
              <a:buNone/>
            </a:pPr>
            <a:r>
              <a:rPr lang="mi-NZ" dirty="0"/>
              <a:t>Ph / Txt: 0800 225 570</a:t>
            </a:r>
          </a:p>
          <a:p>
            <a:pPr marL="0" indent="0">
              <a:buNone/>
            </a:pPr>
            <a:endParaRPr lang="mi-NZ" dirty="0"/>
          </a:p>
          <a:p>
            <a:r>
              <a:rPr lang="mi-NZ" b="1" dirty="0"/>
              <a:t>Tom Callanan (Community Lead)</a:t>
            </a:r>
          </a:p>
          <a:p>
            <a:pPr marL="0" indent="0">
              <a:buNone/>
            </a:pPr>
            <a:r>
              <a:rPr lang="mi-NZ" dirty="0"/>
              <a:t>Email: </a:t>
            </a:r>
            <a:r>
              <a:rPr lang="mi-NZ" dirty="0">
                <a:hlinkClick r:id="rId3"/>
              </a:rPr>
              <a:t>community@eglives.co.nz</a:t>
            </a:r>
            <a:endParaRPr lang="mi-NZ" dirty="0"/>
          </a:p>
          <a:p>
            <a:pPr marL="0" indent="0">
              <a:buNone/>
            </a:pPr>
            <a:r>
              <a:rPr lang="mi-NZ" dirty="0"/>
              <a:t>Ph / Txt: 021 228 2658</a:t>
            </a:r>
            <a:endParaRPr lang="en-NZ" dirty="0"/>
          </a:p>
        </p:txBody>
      </p:sp>
      <p:pic>
        <p:nvPicPr>
          <p:cNvPr id="5" name="Graphic 4" descr="Employee badge outline">
            <a:extLst>
              <a:ext uri="{FF2B5EF4-FFF2-40B4-BE49-F238E27FC236}">
                <a16:creationId xmlns:a16="http://schemas.microsoft.com/office/drawing/2014/main" id="{7A186C2B-BA9E-49B0-A006-9F993692217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972322" y="1790114"/>
            <a:ext cx="2542190" cy="2542190"/>
          </a:xfrm>
          <a:prstGeom prst="rect">
            <a:avLst/>
          </a:prstGeom>
        </p:spPr>
      </p:pic>
    </p:spTree>
    <p:extLst>
      <p:ext uri="{BB962C8B-B14F-4D97-AF65-F5344CB8AC3E}">
        <p14:creationId xmlns:p14="http://schemas.microsoft.com/office/powerpoint/2010/main" val="22519266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0BF0C-11AE-4699-A047-3B8F22B12C50}"/>
              </a:ext>
            </a:extLst>
          </p:cNvPr>
          <p:cNvSpPr>
            <a:spLocks noGrp="1"/>
          </p:cNvSpPr>
          <p:nvPr>
            <p:ph type="title"/>
          </p:nvPr>
        </p:nvSpPr>
        <p:spPr>
          <a:xfrm>
            <a:off x="829785" y="2669001"/>
            <a:ext cx="3840332" cy="3136993"/>
          </a:xfrm>
        </p:spPr>
        <p:txBody>
          <a:bodyPr/>
          <a:lstStyle/>
          <a:p>
            <a:pPr algn="ctr"/>
            <a:r>
              <a:rPr lang="en-NZ" b="1" dirty="0"/>
              <a:t>Vision</a:t>
            </a:r>
          </a:p>
        </p:txBody>
      </p:sp>
      <p:sp>
        <p:nvSpPr>
          <p:cNvPr id="3" name="Content Placeholder 2">
            <a:extLst>
              <a:ext uri="{FF2B5EF4-FFF2-40B4-BE49-F238E27FC236}">
                <a16:creationId xmlns:a16="http://schemas.microsoft.com/office/drawing/2014/main" id="{A27185BD-8B17-4A75-B32A-0367BFCAD4E3}"/>
              </a:ext>
            </a:extLst>
          </p:cNvPr>
          <p:cNvSpPr>
            <a:spLocks noGrp="1"/>
          </p:cNvSpPr>
          <p:nvPr>
            <p:ph idx="1"/>
          </p:nvPr>
        </p:nvSpPr>
        <p:spPr>
          <a:xfrm>
            <a:off x="5186503" y="1860504"/>
            <a:ext cx="5404557" cy="3136992"/>
          </a:xfrm>
        </p:spPr>
        <p:txBody>
          <a:bodyPr>
            <a:normAutofit fontScale="92500"/>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NZ"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Disabled people and their families will have greater choice and control over their lives and supports, and make more use of natural and universally available supports.</a:t>
            </a:r>
          </a:p>
          <a:p>
            <a:endParaRPr lang="en-NZ" dirty="0"/>
          </a:p>
        </p:txBody>
      </p:sp>
      <p:pic>
        <p:nvPicPr>
          <p:cNvPr id="5" name="Graphic 4" descr="Group brainstorm outline">
            <a:extLst>
              <a:ext uri="{FF2B5EF4-FFF2-40B4-BE49-F238E27FC236}">
                <a16:creationId xmlns:a16="http://schemas.microsoft.com/office/drawing/2014/main" id="{A2C3E606-CD8B-4B42-A55E-D4B8C9A88AC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503563" y="1422613"/>
            <a:ext cx="2492776" cy="2492776"/>
          </a:xfrm>
          <a:prstGeom prst="rect">
            <a:avLst/>
          </a:prstGeom>
        </p:spPr>
      </p:pic>
    </p:spTree>
    <p:extLst>
      <p:ext uri="{BB962C8B-B14F-4D97-AF65-F5344CB8AC3E}">
        <p14:creationId xmlns:p14="http://schemas.microsoft.com/office/powerpoint/2010/main" val="28742658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0D448-714A-48F9-833E-4233632835D8}"/>
              </a:ext>
            </a:extLst>
          </p:cNvPr>
          <p:cNvSpPr>
            <a:spLocks noGrp="1"/>
          </p:cNvSpPr>
          <p:nvPr>
            <p:ph type="title"/>
          </p:nvPr>
        </p:nvSpPr>
        <p:spPr>
          <a:xfrm>
            <a:off x="838200" y="3429000"/>
            <a:ext cx="4106662" cy="1990818"/>
          </a:xfrm>
        </p:spPr>
        <p:txBody>
          <a:bodyPr/>
          <a:lstStyle/>
          <a:p>
            <a:pPr algn="ctr"/>
            <a:r>
              <a:rPr lang="en-NZ" b="1" dirty="0"/>
              <a:t>Principles</a:t>
            </a:r>
          </a:p>
        </p:txBody>
      </p:sp>
      <p:sp>
        <p:nvSpPr>
          <p:cNvPr id="3" name="Content Placeholder 2">
            <a:extLst>
              <a:ext uri="{FF2B5EF4-FFF2-40B4-BE49-F238E27FC236}">
                <a16:creationId xmlns:a16="http://schemas.microsoft.com/office/drawing/2014/main" id="{3A5B9966-D466-48CA-84D3-A124D59851C4}"/>
              </a:ext>
            </a:extLst>
          </p:cNvPr>
          <p:cNvSpPr>
            <a:spLocks noGrp="1"/>
          </p:cNvSpPr>
          <p:nvPr>
            <p:ph idx="1"/>
          </p:nvPr>
        </p:nvSpPr>
        <p:spPr>
          <a:xfrm>
            <a:off x="5299969" y="1233996"/>
            <a:ext cx="5885896" cy="4643021"/>
          </a:xfrm>
        </p:spPr>
        <p:txBody>
          <a:bodyPr>
            <a:normAutofit/>
          </a:bodyPr>
          <a:lstStyle/>
          <a:p>
            <a:r>
              <a:rPr lang="en-NZ" dirty="0"/>
              <a:t>Self-determination. </a:t>
            </a:r>
          </a:p>
          <a:p>
            <a:r>
              <a:rPr lang="en-NZ" dirty="0"/>
              <a:t>Beginning early. </a:t>
            </a:r>
          </a:p>
          <a:p>
            <a:r>
              <a:rPr lang="en-NZ" dirty="0"/>
              <a:t>Person-centred. </a:t>
            </a:r>
          </a:p>
          <a:p>
            <a:r>
              <a:rPr lang="en-NZ" dirty="0"/>
              <a:t>Ordinary life outcomes. </a:t>
            </a:r>
          </a:p>
          <a:p>
            <a:r>
              <a:rPr lang="en-NZ" dirty="0"/>
              <a:t>Mainstream first. </a:t>
            </a:r>
          </a:p>
          <a:p>
            <a:r>
              <a:rPr lang="en-NZ" dirty="0"/>
              <a:t>Mana enhancing. </a:t>
            </a:r>
          </a:p>
          <a:p>
            <a:r>
              <a:rPr lang="en-NZ" dirty="0"/>
              <a:t>Easy to use. </a:t>
            </a:r>
          </a:p>
          <a:p>
            <a:r>
              <a:rPr lang="en-NZ" dirty="0"/>
              <a:t>Relationship building.</a:t>
            </a:r>
          </a:p>
          <a:p>
            <a:endParaRPr lang="en-NZ" dirty="0"/>
          </a:p>
        </p:txBody>
      </p:sp>
      <p:pic>
        <p:nvPicPr>
          <p:cNvPr id="5" name="Graphic 4" descr="Clipboard Checked with solid fill">
            <a:extLst>
              <a:ext uri="{FF2B5EF4-FFF2-40B4-BE49-F238E27FC236}">
                <a16:creationId xmlns:a16="http://schemas.microsoft.com/office/drawing/2014/main" id="{FDC0CABD-AFC5-4646-B3B6-96CD157C315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896122" y="1873187"/>
            <a:ext cx="1990817" cy="1990817"/>
          </a:xfrm>
          <a:prstGeom prst="rect">
            <a:avLst/>
          </a:prstGeom>
        </p:spPr>
      </p:pic>
    </p:spTree>
    <p:extLst>
      <p:ext uri="{BB962C8B-B14F-4D97-AF65-F5344CB8AC3E}">
        <p14:creationId xmlns:p14="http://schemas.microsoft.com/office/powerpoint/2010/main" val="22964173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5716C1-4BAE-4CCE-A5B8-40B78B7CE1F1}"/>
              </a:ext>
            </a:extLst>
          </p:cNvPr>
          <p:cNvSpPr>
            <a:spLocks noGrp="1"/>
          </p:cNvSpPr>
          <p:nvPr>
            <p:ph type="title"/>
          </p:nvPr>
        </p:nvSpPr>
        <p:spPr>
          <a:xfrm>
            <a:off x="5619563" y="524923"/>
            <a:ext cx="5734235" cy="1325563"/>
          </a:xfrm>
        </p:spPr>
        <p:txBody>
          <a:bodyPr/>
          <a:lstStyle/>
          <a:p>
            <a:r>
              <a:rPr lang="en-NZ" dirty="0"/>
              <a:t>Enabling Good Lives Christchurch</a:t>
            </a:r>
          </a:p>
        </p:txBody>
      </p:sp>
      <p:sp>
        <p:nvSpPr>
          <p:cNvPr id="3" name="Content Placeholder 2">
            <a:extLst>
              <a:ext uri="{FF2B5EF4-FFF2-40B4-BE49-F238E27FC236}">
                <a16:creationId xmlns:a16="http://schemas.microsoft.com/office/drawing/2014/main" id="{75B74ABF-ADFB-49DC-9917-9ACADD88635A}"/>
              </a:ext>
            </a:extLst>
          </p:cNvPr>
          <p:cNvSpPr>
            <a:spLocks noGrp="1"/>
          </p:cNvSpPr>
          <p:nvPr>
            <p:ph idx="1"/>
          </p:nvPr>
        </p:nvSpPr>
        <p:spPr>
          <a:xfrm>
            <a:off x="5619564" y="2083078"/>
            <a:ext cx="5734235" cy="3474344"/>
          </a:xfrm>
        </p:spPr>
        <p:txBody>
          <a:bodyPr/>
          <a:lstStyle/>
          <a:p>
            <a:r>
              <a:rPr lang="mi-NZ" dirty="0"/>
              <a:t>Small demonstration began in 2013</a:t>
            </a:r>
          </a:p>
          <a:p>
            <a:r>
              <a:rPr lang="mi-NZ" dirty="0"/>
              <a:t>Only ORS funded school students and leavers are included.</a:t>
            </a:r>
          </a:p>
          <a:p>
            <a:r>
              <a:rPr lang="mi-NZ" dirty="0"/>
              <a:t>Planning time with EGL connectors/kaitūhono</a:t>
            </a:r>
          </a:p>
          <a:p>
            <a:r>
              <a:rPr lang="mi-NZ" dirty="0"/>
              <a:t>Flexible personal budget</a:t>
            </a:r>
          </a:p>
          <a:p>
            <a:r>
              <a:rPr lang="mi-NZ" dirty="0"/>
              <a:t>Other examples of EGL approach </a:t>
            </a:r>
            <a:endParaRPr lang="en-NZ" dirty="0"/>
          </a:p>
        </p:txBody>
      </p:sp>
      <p:pic>
        <p:nvPicPr>
          <p:cNvPr id="5" name="Graphic 4" descr="Storytelling with solid fill">
            <a:extLst>
              <a:ext uri="{FF2B5EF4-FFF2-40B4-BE49-F238E27FC236}">
                <a16:creationId xmlns:a16="http://schemas.microsoft.com/office/drawing/2014/main" id="{8FED6B09-E1E1-4473-B700-884F5D84205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15376" y="1850486"/>
            <a:ext cx="2949606" cy="2949606"/>
          </a:xfrm>
          <a:prstGeom prst="rect">
            <a:avLst/>
          </a:prstGeom>
        </p:spPr>
      </p:pic>
    </p:spTree>
    <p:extLst>
      <p:ext uri="{BB962C8B-B14F-4D97-AF65-F5344CB8AC3E}">
        <p14:creationId xmlns:p14="http://schemas.microsoft.com/office/powerpoint/2010/main" val="6488015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5F93EF-FF21-44AF-84D5-619B9AB09198}"/>
              </a:ext>
            </a:extLst>
          </p:cNvPr>
          <p:cNvSpPr>
            <a:spLocks noGrp="1"/>
          </p:cNvSpPr>
          <p:nvPr>
            <p:ph type="title"/>
          </p:nvPr>
        </p:nvSpPr>
        <p:spPr>
          <a:xfrm>
            <a:off x="838200" y="2833117"/>
            <a:ext cx="10515600" cy="1325563"/>
          </a:xfrm>
        </p:spPr>
        <p:txBody>
          <a:bodyPr/>
          <a:lstStyle/>
          <a:p>
            <a:pPr algn="ctr"/>
            <a:r>
              <a:rPr lang="mi-NZ" dirty="0"/>
              <a:t>Enabling Good Lives Principles in our practice</a:t>
            </a:r>
            <a:endParaRPr lang="en-NZ" dirty="0"/>
          </a:p>
        </p:txBody>
      </p:sp>
    </p:spTree>
    <p:extLst>
      <p:ext uri="{BB962C8B-B14F-4D97-AF65-F5344CB8AC3E}">
        <p14:creationId xmlns:p14="http://schemas.microsoft.com/office/powerpoint/2010/main" val="16862573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54597-ABCC-4FDB-A13F-DFF5A82A6D0A}"/>
              </a:ext>
            </a:extLst>
          </p:cNvPr>
          <p:cNvSpPr>
            <a:spLocks noGrp="1"/>
          </p:cNvSpPr>
          <p:nvPr>
            <p:ph type="title"/>
          </p:nvPr>
        </p:nvSpPr>
        <p:spPr/>
        <p:txBody>
          <a:bodyPr/>
          <a:lstStyle/>
          <a:p>
            <a:pPr algn="ctr"/>
            <a:r>
              <a:rPr lang="mi-NZ" dirty="0"/>
              <a:t>Day Services? Or...</a:t>
            </a:r>
            <a:endParaRPr lang="en-NZ" dirty="0"/>
          </a:p>
        </p:txBody>
      </p:sp>
      <p:pic>
        <p:nvPicPr>
          <p:cNvPr id="4" name="Picture 3">
            <a:extLst>
              <a:ext uri="{FF2B5EF4-FFF2-40B4-BE49-F238E27FC236}">
                <a16:creationId xmlns:a16="http://schemas.microsoft.com/office/drawing/2014/main" id="{D37FE475-C155-49D4-AC79-23D0AA490ECD}"/>
              </a:ext>
            </a:extLst>
          </p:cNvPr>
          <p:cNvPicPr>
            <a:picLocks noChangeAspect="1"/>
          </p:cNvPicPr>
          <p:nvPr/>
        </p:nvPicPr>
        <p:blipFill>
          <a:blip r:embed="rId3"/>
          <a:stretch>
            <a:fillRect/>
          </a:stretch>
        </p:blipFill>
        <p:spPr>
          <a:xfrm>
            <a:off x="1684188" y="1566416"/>
            <a:ext cx="8077900" cy="4541914"/>
          </a:xfrm>
          <a:prstGeom prst="rect">
            <a:avLst/>
          </a:prstGeom>
        </p:spPr>
      </p:pic>
      <p:pic>
        <p:nvPicPr>
          <p:cNvPr id="5" name="Picture 4">
            <a:extLst>
              <a:ext uri="{FF2B5EF4-FFF2-40B4-BE49-F238E27FC236}">
                <a16:creationId xmlns:a16="http://schemas.microsoft.com/office/drawing/2014/main" id="{7B0C4C15-E456-461B-B952-0ED33B80CE9B}"/>
              </a:ext>
            </a:extLst>
          </p:cNvPr>
          <p:cNvPicPr>
            <a:picLocks noChangeAspect="1"/>
          </p:cNvPicPr>
          <p:nvPr/>
        </p:nvPicPr>
        <p:blipFill>
          <a:blip r:embed="rId4"/>
          <a:stretch>
            <a:fillRect/>
          </a:stretch>
        </p:blipFill>
        <p:spPr>
          <a:xfrm>
            <a:off x="5265898" y="2714308"/>
            <a:ext cx="914479" cy="914479"/>
          </a:xfrm>
          <a:prstGeom prst="rect">
            <a:avLst/>
          </a:prstGeom>
        </p:spPr>
      </p:pic>
      <p:sp>
        <p:nvSpPr>
          <p:cNvPr id="6" name="TextBox 5">
            <a:extLst>
              <a:ext uri="{FF2B5EF4-FFF2-40B4-BE49-F238E27FC236}">
                <a16:creationId xmlns:a16="http://schemas.microsoft.com/office/drawing/2014/main" id="{C220A3A5-0672-4769-AAC2-31E961FFFF7E}"/>
              </a:ext>
            </a:extLst>
          </p:cNvPr>
          <p:cNvSpPr txBox="1"/>
          <p:nvPr/>
        </p:nvSpPr>
        <p:spPr>
          <a:xfrm>
            <a:off x="4693304" y="2376461"/>
            <a:ext cx="2059666" cy="369332"/>
          </a:xfrm>
          <a:prstGeom prst="rect">
            <a:avLst/>
          </a:prstGeom>
          <a:noFill/>
        </p:spPr>
        <p:txBody>
          <a:bodyPr wrap="none" rtlCol="0">
            <a:spAutoFit/>
          </a:bodyPr>
          <a:lstStyle/>
          <a:p>
            <a:r>
              <a:rPr lang="en-NZ" dirty="0"/>
              <a:t>My product: Art kits</a:t>
            </a:r>
          </a:p>
        </p:txBody>
      </p:sp>
      <p:pic>
        <p:nvPicPr>
          <p:cNvPr id="7" name="Picture 6">
            <a:extLst>
              <a:ext uri="{FF2B5EF4-FFF2-40B4-BE49-F238E27FC236}">
                <a16:creationId xmlns:a16="http://schemas.microsoft.com/office/drawing/2014/main" id="{E4832F70-8785-43CF-9F93-A6A828D90850}"/>
              </a:ext>
            </a:extLst>
          </p:cNvPr>
          <p:cNvPicPr>
            <a:picLocks noChangeAspect="1"/>
          </p:cNvPicPr>
          <p:nvPr/>
        </p:nvPicPr>
        <p:blipFill>
          <a:blip r:embed="rId5"/>
          <a:stretch>
            <a:fillRect/>
          </a:stretch>
        </p:blipFill>
        <p:spPr>
          <a:xfrm>
            <a:off x="2181769" y="2207722"/>
            <a:ext cx="1774090" cy="3383573"/>
          </a:xfrm>
          <a:prstGeom prst="rect">
            <a:avLst/>
          </a:prstGeom>
        </p:spPr>
      </p:pic>
    </p:spTree>
    <p:extLst>
      <p:ext uri="{BB962C8B-B14F-4D97-AF65-F5344CB8AC3E}">
        <p14:creationId xmlns:p14="http://schemas.microsoft.com/office/powerpoint/2010/main" val="34498710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696B73-EC73-4BA5-A5EF-C7808BEF7D8A}"/>
              </a:ext>
            </a:extLst>
          </p:cNvPr>
          <p:cNvSpPr>
            <a:spLocks noGrp="1"/>
          </p:cNvSpPr>
          <p:nvPr>
            <p:ph type="title"/>
          </p:nvPr>
        </p:nvSpPr>
        <p:spPr/>
        <p:txBody>
          <a:bodyPr/>
          <a:lstStyle/>
          <a:p>
            <a:pPr algn="ctr"/>
            <a:r>
              <a:rPr lang="mi-NZ" dirty="0"/>
              <a:t>Residential care? Or...</a:t>
            </a:r>
            <a:endParaRPr lang="en-NZ" dirty="0"/>
          </a:p>
        </p:txBody>
      </p:sp>
      <p:pic>
        <p:nvPicPr>
          <p:cNvPr id="4" name="Picture 3">
            <a:extLst>
              <a:ext uri="{FF2B5EF4-FFF2-40B4-BE49-F238E27FC236}">
                <a16:creationId xmlns:a16="http://schemas.microsoft.com/office/drawing/2014/main" id="{A9EA24B9-1DAA-4BFF-AE70-C20EDD22D33F}"/>
              </a:ext>
            </a:extLst>
          </p:cNvPr>
          <p:cNvPicPr>
            <a:picLocks noChangeAspect="1"/>
          </p:cNvPicPr>
          <p:nvPr/>
        </p:nvPicPr>
        <p:blipFill>
          <a:blip r:embed="rId2"/>
          <a:stretch>
            <a:fillRect/>
          </a:stretch>
        </p:blipFill>
        <p:spPr>
          <a:xfrm>
            <a:off x="1576039" y="1654340"/>
            <a:ext cx="3731075" cy="3731075"/>
          </a:xfrm>
          <a:prstGeom prst="rect">
            <a:avLst/>
          </a:prstGeom>
        </p:spPr>
      </p:pic>
      <p:pic>
        <p:nvPicPr>
          <p:cNvPr id="5" name="Graphic 4" descr="Universal access outline">
            <a:extLst>
              <a:ext uri="{FF2B5EF4-FFF2-40B4-BE49-F238E27FC236}">
                <a16:creationId xmlns:a16="http://schemas.microsoft.com/office/drawing/2014/main" id="{B8674380-AE6B-43D6-8287-854BC94B13D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058235" y="2413615"/>
            <a:ext cx="2971800" cy="2971800"/>
          </a:xfrm>
          <a:prstGeom prst="rect">
            <a:avLst/>
          </a:prstGeom>
        </p:spPr>
      </p:pic>
    </p:spTree>
    <p:extLst>
      <p:ext uri="{BB962C8B-B14F-4D97-AF65-F5344CB8AC3E}">
        <p14:creationId xmlns:p14="http://schemas.microsoft.com/office/powerpoint/2010/main" val="36557404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DFBCA0-DB61-4490-B155-7CA1305553A3}"/>
              </a:ext>
            </a:extLst>
          </p:cNvPr>
          <p:cNvSpPr>
            <a:spLocks noGrp="1"/>
          </p:cNvSpPr>
          <p:nvPr>
            <p:ph type="title"/>
          </p:nvPr>
        </p:nvSpPr>
        <p:spPr/>
        <p:txBody>
          <a:bodyPr/>
          <a:lstStyle/>
          <a:p>
            <a:pPr algn="ctr"/>
            <a:r>
              <a:rPr lang="mi-NZ" dirty="0"/>
              <a:t>Manage Staff? Or...</a:t>
            </a:r>
            <a:endParaRPr lang="en-NZ" dirty="0"/>
          </a:p>
        </p:txBody>
      </p:sp>
      <p:pic>
        <p:nvPicPr>
          <p:cNvPr id="4" name="Picture 3">
            <a:extLst>
              <a:ext uri="{FF2B5EF4-FFF2-40B4-BE49-F238E27FC236}">
                <a16:creationId xmlns:a16="http://schemas.microsoft.com/office/drawing/2014/main" id="{719D64BB-343E-4E27-9955-AAE47E71D24A}"/>
              </a:ext>
            </a:extLst>
          </p:cNvPr>
          <p:cNvPicPr>
            <a:picLocks noChangeAspect="1"/>
          </p:cNvPicPr>
          <p:nvPr/>
        </p:nvPicPr>
        <p:blipFill>
          <a:blip r:embed="rId2"/>
          <a:stretch>
            <a:fillRect/>
          </a:stretch>
        </p:blipFill>
        <p:spPr>
          <a:xfrm>
            <a:off x="1035334" y="1675152"/>
            <a:ext cx="2255716" cy="4523624"/>
          </a:xfrm>
          <a:prstGeom prst="rect">
            <a:avLst/>
          </a:prstGeom>
        </p:spPr>
      </p:pic>
      <p:pic>
        <p:nvPicPr>
          <p:cNvPr id="5" name="Picture 4">
            <a:extLst>
              <a:ext uri="{FF2B5EF4-FFF2-40B4-BE49-F238E27FC236}">
                <a16:creationId xmlns:a16="http://schemas.microsoft.com/office/drawing/2014/main" id="{9ACDBDDF-3858-455B-8E8E-2DCB433749BD}"/>
              </a:ext>
            </a:extLst>
          </p:cNvPr>
          <p:cNvPicPr>
            <a:picLocks noChangeAspect="1"/>
          </p:cNvPicPr>
          <p:nvPr/>
        </p:nvPicPr>
        <p:blipFill>
          <a:blip r:embed="rId3"/>
          <a:stretch>
            <a:fillRect/>
          </a:stretch>
        </p:blipFill>
        <p:spPr>
          <a:xfrm>
            <a:off x="3844301" y="1662958"/>
            <a:ext cx="1353429" cy="4529721"/>
          </a:xfrm>
          <a:prstGeom prst="rect">
            <a:avLst/>
          </a:prstGeom>
        </p:spPr>
      </p:pic>
      <p:pic>
        <p:nvPicPr>
          <p:cNvPr id="6" name="Picture 5">
            <a:extLst>
              <a:ext uri="{FF2B5EF4-FFF2-40B4-BE49-F238E27FC236}">
                <a16:creationId xmlns:a16="http://schemas.microsoft.com/office/drawing/2014/main" id="{0B7A1418-7665-4D89-A098-9CB234D3E7E2}"/>
              </a:ext>
            </a:extLst>
          </p:cNvPr>
          <p:cNvPicPr>
            <a:picLocks noChangeAspect="1"/>
          </p:cNvPicPr>
          <p:nvPr/>
        </p:nvPicPr>
        <p:blipFill>
          <a:blip r:embed="rId4"/>
          <a:stretch>
            <a:fillRect/>
          </a:stretch>
        </p:blipFill>
        <p:spPr>
          <a:xfrm>
            <a:off x="6327741" y="1669055"/>
            <a:ext cx="1310754" cy="4523624"/>
          </a:xfrm>
          <a:prstGeom prst="rect">
            <a:avLst/>
          </a:prstGeom>
        </p:spPr>
      </p:pic>
      <p:pic>
        <p:nvPicPr>
          <p:cNvPr id="7" name="Picture 6">
            <a:extLst>
              <a:ext uri="{FF2B5EF4-FFF2-40B4-BE49-F238E27FC236}">
                <a16:creationId xmlns:a16="http://schemas.microsoft.com/office/drawing/2014/main" id="{EAAB08E2-2479-4570-A712-2522FDED260B}"/>
              </a:ext>
            </a:extLst>
          </p:cNvPr>
          <p:cNvPicPr>
            <a:picLocks noChangeAspect="1"/>
          </p:cNvPicPr>
          <p:nvPr/>
        </p:nvPicPr>
        <p:blipFill>
          <a:blip r:embed="rId5"/>
          <a:stretch>
            <a:fillRect/>
          </a:stretch>
        </p:blipFill>
        <p:spPr>
          <a:xfrm>
            <a:off x="8545089" y="1690688"/>
            <a:ext cx="1902117" cy="4304149"/>
          </a:xfrm>
          <a:prstGeom prst="rect">
            <a:avLst/>
          </a:prstGeom>
        </p:spPr>
      </p:pic>
    </p:spTree>
    <p:extLst>
      <p:ext uri="{BB962C8B-B14F-4D97-AF65-F5344CB8AC3E}">
        <p14:creationId xmlns:p14="http://schemas.microsoft.com/office/powerpoint/2010/main" val="38095154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678BB-E329-4D8C-9847-AD8798D8AB85}"/>
              </a:ext>
            </a:extLst>
          </p:cNvPr>
          <p:cNvSpPr>
            <a:spLocks noGrp="1"/>
          </p:cNvSpPr>
          <p:nvPr>
            <p:ph type="title"/>
          </p:nvPr>
        </p:nvSpPr>
        <p:spPr>
          <a:xfrm>
            <a:off x="838200" y="1989738"/>
            <a:ext cx="10515600" cy="1325563"/>
          </a:xfrm>
        </p:spPr>
        <p:txBody>
          <a:bodyPr/>
          <a:lstStyle/>
          <a:p>
            <a:pPr algn="ctr"/>
            <a:r>
              <a:rPr lang="mi-NZ" dirty="0"/>
              <a:t>Community Development</a:t>
            </a:r>
            <a:br>
              <a:rPr lang="mi-NZ" dirty="0"/>
            </a:br>
            <a:r>
              <a:rPr lang="mi-NZ" dirty="0"/>
              <a:t>Current Priorities/Challanges</a:t>
            </a:r>
            <a:endParaRPr lang="en-NZ" dirty="0"/>
          </a:p>
        </p:txBody>
      </p:sp>
      <p:pic>
        <p:nvPicPr>
          <p:cNvPr id="5" name="Graphic 4" descr="Construction Barricade with solid fill">
            <a:extLst>
              <a:ext uri="{FF2B5EF4-FFF2-40B4-BE49-F238E27FC236}">
                <a16:creationId xmlns:a16="http://schemas.microsoft.com/office/drawing/2014/main" id="{F5743071-C6A9-4627-83FF-B9E28D34296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720674" y="3257550"/>
            <a:ext cx="2179655" cy="2179655"/>
          </a:xfrm>
          <a:prstGeom prst="rect">
            <a:avLst/>
          </a:prstGeom>
        </p:spPr>
      </p:pic>
      <p:pic>
        <p:nvPicPr>
          <p:cNvPr id="7" name="Graphic 6" descr="Priorities with solid fill">
            <a:extLst>
              <a:ext uri="{FF2B5EF4-FFF2-40B4-BE49-F238E27FC236}">
                <a16:creationId xmlns:a16="http://schemas.microsoft.com/office/drawing/2014/main" id="{36B2CFEC-FFE8-46A6-B5FB-D7413086D01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291673" y="3257551"/>
            <a:ext cx="2179655" cy="2179655"/>
          </a:xfrm>
          <a:prstGeom prst="rect">
            <a:avLst/>
          </a:prstGeom>
        </p:spPr>
      </p:pic>
    </p:spTree>
    <p:extLst>
      <p:ext uri="{BB962C8B-B14F-4D97-AF65-F5344CB8AC3E}">
        <p14:creationId xmlns:p14="http://schemas.microsoft.com/office/powerpoint/2010/main" val="18639938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GL Presentation Template" id="{3131BA8A-F9D2-490A-AB57-B64EB1033FD7}" vid="{670C315C-631B-4E0D-82B7-5B54858D731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18bea65f-058c-4606-8a35-6f97418c28a4">INFO-1965299574-41089</_dlc_DocId>
    <_dlc_DocIdUrl xmlns="18bea65f-058c-4606-8a35-6f97418c28a4">
      <Url>https://msdgovtnz.sharepoint.com/sites/whaikaha-ORG-EGL-Christchurch/_layouts/15/DocIdRedir.aspx?ID=INFO-1965299574-41089</Url>
      <Description>INFO-1965299574-41089</Description>
    </_dlc_DocIdUrl>
    <_ip_UnifiedCompliancePolicyUIAction xmlns="http://schemas.microsoft.com/sharepoint/v3" xsi:nil="true"/>
    <lcf76f155ced4ddcb4097134ff3c332f xmlns="e2b0f649-e6a2-4be8-8305-f88f233d4347">
      <Terms xmlns="http://schemas.microsoft.com/office/infopath/2007/PartnerControls"/>
    </lcf76f155ced4ddcb4097134ff3c332f>
    <_ip_UnifiedCompliancePolicyProperties xmlns="http://schemas.microsoft.com/sharepoint/v3" xsi:nil="true"/>
    <TaxCatchAll xmlns="18bea65f-058c-4606-8a35-6f97418c28a4"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ct:contentTypeSchema xmlns:ct="http://schemas.microsoft.com/office/2006/metadata/contentType" xmlns:ma="http://schemas.microsoft.com/office/2006/metadata/properties/metaAttributes" ct:_="" ma:_="" ma:contentTypeName="MDP Document" ma:contentTypeID="0x010100A4C634B9829F5B4CA6729CA17A9903AF00B16B3F49B47B8F439ED8FC26569500F9" ma:contentTypeVersion="20" ma:contentTypeDescription="Accommodates MDP specific document metadata" ma:contentTypeScope="" ma:versionID="0564e7fed792f6bdc82fe67ef5a86f76">
  <xsd:schema xmlns:xsd="http://www.w3.org/2001/XMLSchema" xmlns:xs="http://www.w3.org/2001/XMLSchema" xmlns:p="http://schemas.microsoft.com/office/2006/metadata/properties" xmlns:ns1="http://schemas.microsoft.com/sharepoint/v3" xmlns:ns2="18bea65f-058c-4606-8a35-6f97418c28a4" xmlns:ns3="e2b0f649-e6a2-4be8-8305-f88f233d4347" targetNamespace="http://schemas.microsoft.com/office/2006/metadata/properties" ma:root="true" ma:fieldsID="5854293b95a18aa62af58de26bd8476b" ns1:_="" ns2:_="" ns3:_="">
    <xsd:import namespace="http://schemas.microsoft.com/sharepoint/v3"/>
    <xsd:import namespace="18bea65f-058c-4606-8a35-6f97418c28a4"/>
    <xsd:import namespace="e2b0f649-e6a2-4be8-8305-f88f233d4347"/>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2:SharedWithUsers" minOccurs="0"/>
                <xsd:element ref="ns2:SharedWithDetails" minOccurs="0"/>
                <xsd:element ref="ns3:MediaServiceAutoKeyPoints" minOccurs="0"/>
                <xsd:element ref="ns3:MediaServiceKeyPoints" minOccurs="0"/>
                <xsd:element ref="ns3:lcf76f155ced4ddcb4097134ff3c332f" minOccurs="0"/>
                <xsd:element ref="ns2:TaxCatchAll"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LengthInSecond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6" nillable="true" ma:displayName="Unified Compliance Policy Properties" ma:hidden="true" ma:internalName="_ip_UnifiedCompliancePolicyProperties">
      <xsd:simpleType>
        <xsd:restriction base="dms:Note"/>
      </xsd:simpleType>
    </xsd:element>
    <xsd:element name="_ip_UnifiedCompliancePolicyUIAction" ma:index="2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8bea65f-058c-4606-8a35-6f97418c28a4"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f2072c13-ab6d-40f7-a670-98a57ecc1edd}" ma:internalName="TaxCatchAll" ma:showField="CatchAllData" ma:web="18bea65f-058c-4606-8a35-6f97418c28a4">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e2b0f649-e6a2-4be8-8305-f88f233d4347"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a5349594-bd3e-4347-a84f-2427756b12f8"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DateTaken" ma:index="23" nillable="true" ma:displayName="MediaServiceDateTaken" ma:hidden="true" ma:internalName="MediaServiceDateTaken" ma:readOnly="true">
      <xsd:simpleType>
        <xsd:restriction base="dms:Text"/>
      </xsd:simpleType>
    </xsd:element>
    <xsd:element name="MediaServiceLocation" ma:index="24" nillable="true" ma:displayName="Location" ma:internalName="MediaServiceLocation" ma:readOnly="true">
      <xsd:simpleType>
        <xsd:restriction base="dms:Text"/>
      </xsd:simpleType>
    </xsd:element>
    <xsd:element name="MediaLengthInSeconds" ma:index="2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7C61197-2157-4E09-9EA0-0FB072031516}">
  <ds:schemaRefs>
    <ds:schemaRef ds:uri="http://schemas.microsoft.com/office/2006/metadata/properties"/>
    <ds:schemaRef ds:uri="http://schemas.microsoft.com/office/infopath/2007/PartnerControls"/>
    <ds:schemaRef ds:uri="18bea65f-058c-4606-8a35-6f97418c28a4"/>
    <ds:schemaRef ds:uri="http://schemas.microsoft.com/sharepoint/v3"/>
    <ds:schemaRef ds:uri="e2b0f649-e6a2-4be8-8305-f88f233d4347"/>
  </ds:schemaRefs>
</ds:datastoreItem>
</file>

<file path=customXml/itemProps2.xml><?xml version="1.0" encoding="utf-8"?>
<ds:datastoreItem xmlns:ds="http://schemas.openxmlformats.org/officeDocument/2006/customXml" ds:itemID="{7689CA0F-2E15-4AFE-A70E-8B7468CAD91E}">
  <ds:schemaRefs>
    <ds:schemaRef ds:uri="http://schemas.microsoft.com/sharepoint/v3/contenttype/forms"/>
  </ds:schemaRefs>
</ds:datastoreItem>
</file>

<file path=customXml/itemProps3.xml><?xml version="1.0" encoding="utf-8"?>
<ds:datastoreItem xmlns:ds="http://schemas.openxmlformats.org/officeDocument/2006/customXml" ds:itemID="{7CCDA944-4E5A-48B6-A8A2-21800BEF38F9}">
  <ds:schemaRefs>
    <ds:schemaRef ds:uri="http://schemas.microsoft.com/sharepoint/events"/>
  </ds:schemaRefs>
</ds:datastoreItem>
</file>

<file path=customXml/itemProps4.xml><?xml version="1.0" encoding="utf-8"?>
<ds:datastoreItem xmlns:ds="http://schemas.openxmlformats.org/officeDocument/2006/customXml" ds:itemID="{FE6BACCC-C594-4A17-8D2F-B8A8D56EC6D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18bea65f-058c-4606-8a35-6f97418c28a4"/>
    <ds:schemaRef ds:uri="e2b0f649-e6a2-4be8-8305-f88f233d434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EGL Presentation Template</Template>
  <TotalTime>869</TotalTime>
  <Words>518</Words>
  <Application>Microsoft Office PowerPoint</Application>
  <PresentationFormat>Widescreen</PresentationFormat>
  <Paragraphs>92</Paragraphs>
  <Slides>19</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Avenir Book</vt:lpstr>
      <vt:lpstr>Calibri</vt:lpstr>
      <vt:lpstr>Calibri Light</vt:lpstr>
      <vt:lpstr>Office Theme</vt:lpstr>
      <vt:lpstr>Enabling Good Lives</vt:lpstr>
      <vt:lpstr>Vision</vt:lpstr>
      <vt:lpstr>Principles</vt:lpstr>
      <vt:lpstr>Enabling Good Lives Christchurch</vt:lpstr>
      <vt:lpstr>Enabling Good Lives Principles in our practice</vt:lpstr>
      <vt:lpstr>Day Services? Or...</vt:lpstr>
      <vt:lpstr>Residential care? Or...</vt:lpstr>
      <vt:lpstr>Manage Staff? Or...</vt:lpstr>
      <vt:lpstr>Community Development Current Priorities/Challanges</vt:lpstr>
      <vt:lpstr>Employment</vt:lpstr>
      <vt:lpstr>After school Opportunities</vt:lpstr>
      <vt:lpstr>Housing</vt:lpstr>
      <vt:lpstr>Incorporating the Enabling Good Lives approach</vt:lpstr>
      <vt:lpstr>Principles</vt:lpstr>
      <vt:lpstr>Questions?</vt:lpstr>
      <vt:lpstr>Connector/Kaitūhono</vt:lpstr>
      <vt:lpstr>Flexible Personal Budget</vt:lpstr>
      <vt:lpstr>PowerPoint Presentation</vt:lpstr>
      <vt:lpstr>Contact Details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Enabling Good Lives</dc:title>
  <dc:creator>Nick Tung</dc:creator>
  <cp:lastModifiedBy>Tina Morrell</cp:lastModifiedBy>
  <cp:revision>2</cp:revision>
  <dcterms:created xsi:type="dcterms:W3CDTF">2023-05-23T22:55:12Z</dcterms:created>
  <dcterms:modified xsi:type="dcterms:W3CDTF">2023-06-01T03:42:16Z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0x010100A4C634B9829F5B4CA6729CA17A9903AF00B16B3F49B47B8F439ED8FC26569500F9</vt:lpwstr>
  </property>
  <property fmtid="{D5CDD505-2E9C-101B-9397-08002B2CF9AE}" pid="3" name="_dlc_DocIdItemGuid">
    <vt:lpwstr>5e5c1313-e214-421a-8a4d-6c7db245b184</vt:lpwstr>
  </property>
  <property fmtid="{D5CDD505-2E9C-101B-9397-08002B2CF9AE}" pid="4" name="MediaServiceImageTags">
    <vt:lpwstr/>
  </property>
</Properties>
</file>